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421" r:id="rId2"/>
    <p:sldId id="403" r:id="rId3"/>
    <p:sldId id="405" r:id="rId4"/>
    <p:sldId id="404" r:id="rId5"/>
    <p:sldId id="427" r:id="rId6"/>
    <p:sldId id="432" r:id="rId7"/>
    <p:sldId id="440" r:id="rId8"/>
    <p:sldId id="439" r:id="rId9"/>
    <p:sldId id="441" r:id="rId10"/>
    <p:sldId id="442" r:id="rId11"/>
    <p:sldId id="407" r:id="rId12"/>
    <p:sldId id="410" r:id="rId13"/>
    <p:sldId id="411" r:id="rId14"/>
    <p:sldId id="388" r:id="rId15"/>
    <p:sldId id="390" r:id="rId16"/>
    <p:sldId id="392" r:id="rId17"/>
    <p:sldId id="393" r:id="rId18"/>
    <p:sldId id="396" r:id="rId19"/>
    <p:sldId id="397" r:id="rId20"/>
    <p:sldId id="398" r:id="rId21"/>
    <p:sldId id="438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D9EA1"/>
    <a:srgbClr val="000011"/>
    <a:srgbClr val="FFFFCC"/>
    <a:srgbClr val="EBE4B3"/>
    <a:srgbClr val="AE9E6A"/>
    <a:srgbClr val="ACADB0"/>
    <a:srgbClr val="FFFFFF"/>
    <a:srgbClr val="BBAE8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402" autoAdjust="0"/>
    <p:restoredTop sz="99000" autoAdjust="0"/>
  </p:normalViewPr>
  <p:slideViewPr>
    <p:cSldViewPr>
      <p:cViewPr varScale="1">
        <p:scale>
          <a:sx n="113" d="100"/>
          <a:sy n="113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fld id="{0CC3E50F-DFFC-42BE-A3BF-8B748846C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tekstu z Wzorca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-18"/>
                <a:ea typeface="+mn-ea"/>
                <a:cs typeface="+mn-cs"/>
              </a:defRPr>
            </a:lvl1pPr>
          </a:lstStyle>
          <a:p>
            <a:pPr>
              <a:defRPr/>
            </a:pPr>
            <a:fld id="{14295F82-7861-40FE-842E-3CEECB2C37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pl-PL" smtClean="0"/>
              <a:t>Highlight the slogan „twice the culture, etc......” maybe finding a better picture to describe this, for three weeks countries will „united”</a:t>
            </a:r>
            <a:endParaRPr lang="en-US" smtClean="0"/>
          </a:p>
        </p:txBody>
      </p:sp>
      <p:sp>
        <p:nvSpPr>
          <p:cNvPr id="26628" name="Slide Number Placeholder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70EE4F66-306A-485F-A9B1-30E309EB9BBE}" type="slidenum">
              <a:rPr lang="en-GB" sz="1200"/>
              <a:pPr algn="r" eaLnBrk="0" hangingPunct="0"/>
              <a:t>2</a:t>
            </a:fld>
            <a:endParaRPr lang="en-GB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pl-PL" smtClean="0"/>
              <a:t>Main message: Hightlight diversity of countries culture and beauty, find respetive pictures</a:t>
            </a:r>
            <a:endParaRPr lang="en-US" smtClean="0"/>
          </a:p>
        </p:txBody>
      </p:sp>
      <p:sp>
        <p:nvSpPr>
          <p:cNvPr id="28676" name="Slide Number Placeholder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EA7E39A6-9A73-4351-BCD9-68820DA8650F}" type="slidenum">
              <a:rPr lang="en-GB" sz="1200"/>
              <a:pPr algn="r" eaLnBrk="0" hangingPunct="0"/>
              <a:t>4</a:t>
            </a:fld>
            <a:endParaRPr lang="en-GB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835" tIns="45418" rIns="90835" bIns="45418" anchor="b"/>
          <a:lstStyle/>
          <a:p>
            <a:pPr defTabSz="909638"/>
            <a:fld id="{2DAB28DE-BFD3-4113-BB65-A6C39A28660E}" type="slidenum">
              <a:rPr lang="en-GB" sz="1200">
                <a:latin typeface="Arial" pitchFamily="34" charset="0"/>
                <a:sym typeface="Helvetica" pitchFamily="34" charset="0"/>
              </a:rPr>
              <a:pPr defTabSz="909638"/>
              <a:t>8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29699" name="Rectangle 7"/>
          <p:cNvSpPr txBox="1">
            <a:spLocks noGrp="1" noChangeArrowheads="1"/>
          </p:cNvSpPr>
          <p:nvPr/>
        </p:nvSpPr>
        <p:spPr bwMode="auto">
          <a:xfrm>
            <a:off x="3883025" y="8686800"/>
            <a:ext cx="29733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18" tIns="45458" rIns="90918" bIns="45458" anchor="b"/>
          <a:lstStyle/>
          <a:p>
            <a:pPr defTabSz="911225"/>
            <a:fld id="{0DEE2929-924A-4F21-BCD7-719D59B993D1}" type="slidenum">
              <a:rPr lang="en-GB" sz="1200">
                <a:latin typeface="Arial" pitchFamily="34" charset="0"/>
                <a:sym typeface="Helvetica" pitchFamily="34" charset="0"/>
              </a:rPr>
              <a:pPr defTabSz="911225"/>
              <a:t>8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70412" cy="3427412"/>
          </a:xfrm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3225" cy="4113213"/>
          </a:xfrm>
          <a:noFill/>
        </p:spPr>
        <p:txBody>
          <a:bodyPr lIns="90918" tIns="45458" rIns="90918" bIns="45458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835" tIns="45418" rIns="90835" bIns="45418" anchor="b"/>
          <a:lstStyle/>
          <a:p>
            <a:pPr defTabSz="909638"/>
            <a:fld id="{54918A45-79C4-4748-89FE-679BFF2D4DED}" type="slidenum">
              <a:rPr lang="en-GB" sz="1200">
                <a:latin typeface="Arial" pitchFamily="34" charset="0"/>
                <a:sym typeface="Helvetica" pitchFamily="34" charset="0"/>
              </a:rPr>
              <a:pPr defTabSz="909638"/>
              <a:t>9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30723" name="Rectangle 7"/>
          <p:cNvSpPr txBox="1">
            <a:spLocks noGrp="1" noChangeArrowheads="1"/>
          </p:cNvSpPr>
          <p:nvPr/>
        </p:nvSpPr>
        <p:spPr bwMode="auto">
          <a:xfrm>
            <a:off x="3883025" y="8686800"/>
            <a:ext cx="29733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18" tIns="45458" rIns="90918" bIns="45458" anchor="b"/>
          <a:lstStyle/>
          <a:p>
            <a:pPr defTabSz="911225"/>
            <a:fld id="{6BFDEF67-7165-48BF-B23A-EECDD3B342F0}" type="slidenum">
              <a:rPr lang="en-GB" sz="1200">
                <a:latin typeface="Arial" pitchFamily="34" charset="0"/>
                <a:sym typeface="Helvetica" pitchFamily="34" charset="0"/>
              </a:rPr>
              <a:pPr defTabSz="911225"/>
              <a:t>9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307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70412" cy="3427412"/>
          </a:xfrm>
          <a:ln/>
        </p:spPr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3225" cy="4113213"/>
          </a:xfrm>
          <a:noFill/>
        </p:spPr>
        <p:txBody>
          <a:bodyPr lIns="90918" tIns="45458" rIns="90918" bIns="45458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835" tIns="45418" rIns="90835" bIns="45418" anchor="b"/>
          <a:lstStyle/>
          <a:p>
            <a:pPr defTabSz="909638"/>
            <a:fld id="{719B142A-D9F1-4D89-9279-26124CEE378F}" type="slidenum">
              <a:rPr lang="en-GB" sz="1200">
                <a:latin typeface="Arial" pitchFamily="34" charset="0"/>
                <a:sym typeface="Helvetica" pitchFamily="34" charset="0"/>
              </a:rPr>
              <a:pPr defTabSz="909638"/>
              <a:t>10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31747" name="Rectangle 7"/>
          <p:cNvSpPr txBox="1">
            <a:spLocks noGrp="1" noChangeArrowheads="1"/>
          </p:cNvSpPr>
          <p:nvPr/>
        </p:nvSpPr>
        <p:spPr bwMode="auto">
          <a:xfrm>
            <a:off x="3883025" y="8686800"/>
            <a:ext cx="29733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18" tIns="45458" rIns="90918" bIns="45458" anchor="b"/>
          <a:lstStyle/>
          <a:p>
            <a:pPr defTabSz="911225"/>
            <a:fld id="{DD98C549-B47B-49C1-88CB-4796B2493950}" type="slidenum">
              <a:rPr lang="en-GB" sz="1200">
                <a:latin typeface="Arial" pitchFamily="34" charset="0"/>
                <a:sym typeface="Helvetica" pitchFamily="34" charset="0"/>
              </a:rPr>
              <a:pPr defTabSz="911225"/>
              <a:t>10</a:t>
            </a:fld>
            <a:endParaRPr lang="en-GB" sz="1200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317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70412" cy="3427412"/>
          </a:xfrm>
          <a:ln/>
        </p:spPr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3225" cy="4113213"/>
          </a:xfrm>
          <a:noFill/>
        </p:spPr>
        <p:txBody>
          <a:bodyPr lIns="90918" tIns="45458" rIns="90918" bIns="45458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pl-PL" smtClean="0"/>
              <a:t>Emotional movie - </a:t>
            </a:r>
            <a:endParaRPr lang="en-US" smtClean="0"/>
          </a:p>
          <a:p>
            <a:r>
              <a:rPr lang="pl-PL" smtClean="0"/>
              <a:t>Best moments during the match, beautiful faces, excitement, full stadiums, colors, national flags, spirit of EURO</a:t>
            </a:r>
            <a:endParaRPr lang="en-US" smtClean="0"/>
          </a:p>
        </p:txBody>
      </p:sp>
      <p:sp>
        <p:nvSpPr>
          <p:cNvPr id="34820" name="Slide Number Placeholder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F4766427-2901-43B8-9921-C6AC2A875AD5}" type="slidenum">
              <a:rPr lang="en-GB" sz="1200"/>
              <a:pPr algn="r" eaLnBrk="0" hangingPunct="0"/>
              <a:t>13</a:t>
            </a:fld>
            <a:endParaRPr lang="en-GB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7" descr="Unity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89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3013" indent="-22701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0213" indent="-22701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7413" indent="-22701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4613" indent="-22701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Film2_20100303_DR1_Qualifying%20Draw%208%20Host%20Cities%20Promo%20VNR.wmv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22.png"/><Relationship Id="rId1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12" Type="http://schemas.openxmlformats.org/officeDocument/2006/relationships/image" Target="../media/image21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11" Type="http://schemas.openxmlformats.org/officeDocument/2006/relationships/image" Target="../media/image37.png"/><Relationship Id="rId5" Type="http://schemas.openxmlformats.org/officeDocument/2006/relationships/image" Target="../media/image32.jpeg"/><Relationship Id="rId15" Type="http://schemas.openxmlformats.org/officeDocument/2006/relationships/image" Target="../media/image24.png"/><Relationship Id="rId10" Type="http://schemas.openxmlformats.org/officeDocument/2006/relationships/image" Target="../media/image36.png"/><Relationship Id="rId19" Type="http://schemas.openxmlformats.org/officeDocument/2006/relationships/image" Target="../media/image29.png"/><Relationship Id="rId4" Type="http://schemas.openxmlformats.org/officeDocument/2006/relationships/image" Target="../media/image20.jpeg"/><Relationship Id="rId9" Type="http://schemas.openxmlformats.org/officeDocument/2006/relationships/image" Target="../media/image35.png"/><Relationship Id="rId1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EURO%202008_WE%20ARE%20YOUR%20FRIENDS%20PROMO_V2_HIGH.wmv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jpe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762000"/>
            <a:ext cx="12604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Screen shot 2011-04-06 at 6.59.39 PM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42063" y="3254375"/>
            <a:ext cx="2344737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172200" y="4572000"/>
            <a:ext cx="2743200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hangingPunct="0">
              <a:spcBef>
                <a:spcPts val="0"/>
              </a:spcBef>
              <a:defRPr/>
            </a:pPr>
            <a:r>
              <a:rPr lang="en-US" sz="1200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Corporate Hospitality Program</a:t>
            </a:r>
            <a:endParaRPr lang="en-US" sz="1200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9113" y="1858963"/>
            <a:ext cx="5695950" cy="12779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algn="l" eaLnBrk="1" hangingPunct="1">
              <a:lnSpc>
                <a:spcPct val="150000"/>
              </a:lnSpc>
            </a:pPr>
            <a:r>
              <a:rPr lang="pl-PL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Pierwszy raz w historii finał Mistrzostw Europy UEFA EURO odbędzie się w Centralnej i Wschodniej Europie</a:t>
            </a:r>
            <a:r>
              <a:rPr lang="en-US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endParaRPr lang="en-US" sz="1800" smtClean="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519113" y="471488"/>
            <a:ext cx="72866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US" sz="2800">
                <a:solidFill>
                  <a:schemeClr val="bg1"/>
                </a:solidFill>
                <a:latin typeface="Tahoma" pitchFamily="34" charset="0"/>
              </a:rPr>
              <a:t>Pol</a:t>
            </a:r>
            <a:r>
              <a:rPr lang="pl-PL" sz="2800">
                <a:solidFill>
                  <a:schemeClr val="bg1"/>
                </a:solidFill>
                <a:latin typeface="Tahoma" pitchFamily="34" charset="0"/>
              </a:rPr>
              <a:t>ska</a:t>
            </a:r>
            <a:r>
              <a:rPr lang="en-US" sz="2800">
                <a:solidFill>
                  <a:schemeClr val="bg1"/>
                </a:solidFill>
                <a:latin typeface="Tahoma" pitchFamily="34" charset="0"/>
              </a:rPr>
              <a:t> - Ukrain</a:t>
            </a:r>
            <a:r>
              <a:rPr lang="pl-PL" sz="2800">
                <a:solidFill>
                  <a:schemeClr val="bg1"/>
                </a:solidFill>
                <a:latin typeface="Tahoma" pitchFamily="34" charset="0"/>
              </a:rPr>
              <a:t>a</a:t>
            </a:r>
            <a:endParaRPr lang="en-US" sz="2800">
              <a:solidFill>
                <a:schemeClr val="bg1"/>
              </a:solidFill>
              <a:latin typeface="Tahoma" pitchFamily="34" charset="0"/>
            </a:endParaRPr>
          </a:p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</a:rPr>
              <a:t>Razem tworzymy przyszłość</a:t>
            </a:r>
            <a:r>
              <a:rPr lang="pl-PL" sz="2800" baseline="30000">
                <a:solidFill>
                  <a:schemeClr val="bg1"/>
                </a:solidFill>
                <a:latin typeface="Tahoma" pitchFamily="34" charset="0"/>
              </a:rPr>
              <a:t>TM</a:t>
            </a:r>
            <a:endParaRPr lang="en-US" sz="2800">
              <a:solidFill>
                <a:schemeClr val="bg1"/>
              </a:solidFill>
              <a:latin typeface="Tahoma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7888" y="3648075"/>
            <a:ext cx="3887787" cy="2643188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</p:pic>
      <p:pic>
        <p:nvPicPr>
          <p:cNvPr id="3077" name="Picture 2" descr="http://bijbuka.blox.pl/resource/ojro2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113" y="3646488"/>
            <a:ext cx="3887787" cy="26558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3078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75563" y="288925"/>
            <a:ext cx="9001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4"/>
          <p:cNvSpPr txBox="1">
            <a:spLocks noChangeArrowheads="1"/>
          </p:cNvSpPr>
          <p:nvPr/>
        </p:nvSpPr>
        <p:spPr bwMode="auto">
          <a:xfrm>
            <a:off x="519113" y="1712913"/>
            <a:ext cx="25019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pl-PL" sz="1800">
                <a:solidFill>
                  <a:schemeClr val="bg1"/>
                </a:solidFill>
                <a:latin typeface="Tahoma" pitchFamily="34" charset="0"/>
              </a:rPr>
              <a:t>Nowe stadiony</a:t>
            </a:r>
            <a:endParaRPr lang="en-US" sz="1800">
              <a:solidFill>
                <a:schemeClr val="bg1"/>
              </a:solidFill>
              <a:latin typeface="Tahoma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pl-PL" sz="1800">
                <a:solidFill>
                  <a:schemeClr val="bg1"/>
                </a:solidFill>
                <a:latin typeface="Tahoma" pitchFamily="34" charset="0"/>
              </a:rPr>
              <a:t>Doskonała infarstruktura</a:t>
            </a:r>
            <a:endParaRPr lang="en-US" sz="1800">
              <a:solidFill>
                <a:schemeClr val="bg1"/>
              </a:solidFill>
            </a:endParaRPr>
          </a:p>
        </p:txBody>
      </p:sp>
      <p:pic>
        <p:nvPicPr>
          <p:cNvPr id="9" name="Picture 8" descr="Euro08_09860.jpg"/>
          <p:cNvPicPr>
            <a:picLocks noChangeAspect="1"/>
          </p:cNvPicPr>
          <p:nvPr/>
        </p:nvPicPr>
        <p:blipFill>
          <a:blip r:embed="rId3"/>
          <a:srcRect l="3844" r="13510"/>
          <a:stretch>
            <a:fillRect/>
          </a:stretch>
        </p:blipFill>
        <p:spPr>
          <a:xfrm>
            <a:off x="4316413" y="3648075"/>
            <a:ext cx="3275012" cy="266382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8100">
            <a:noFill/>
          </a:ln>
        </p:spPr>
      </p:pic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4316413" y="1712913"/>
            <a:ext cx="2152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sz="1800">
                <a:solidFill>
                  <a:schemeClr val="bg1"/>
                </a:solidFill>
                <a:latin typeface="Tahoma" pitchFamily="34" charset="0"/>
              </a:rPr>
              <a:t>Ent</a:t>
            </a:r>
            <a:r>
              <a:rPr lang="pl-PL" sz="1800">
                <a:solidFill>
                  <a:schemeClr val="bg1"/>
                </a:solidFill>
                <a:latin typeface="Tahoma" pitchFamily="34" charset="0"/>
              </a:rPr>
              <a:t>uzjastyczny naród</a:t>
            </a:r>
            <a:endParaRPr lang="en-US" sz="1800">
              <a:solidFill>
                <a:schemeClr val="bg1"/>
              </a:solidFill>
              <a:latin typeface="Tahoma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sz="1800">
                <a:solidFill>
                  <a:schemeClr val="bg1"/>
                </a:solidFill>
                <a:latin typeface="Tahoma" pitchFamily="34" charset="0"/>
              </a:rPr>
              <a:t>P</a:t>
            </a:r>
            <a:r>
              <a:rPr lang="pl-PL" sz="1800">
                <a:solidFill>
                  <a:schemeClr val="bg1"/>
                </a:solidFill>
                <a:latin typeface="Tahoma" pitchFamily="34" charset="0"/>
              </a:rPr>
              <a:t>asja i otwartość</a:t>
            </a: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519113" y="2917825"/>
            <a:ext cx="6003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l-PL">
                <a:solidFill>
                  <a:schemeClr val="bg1"/>
                </a:solidFill>
                <a:latin typeface="Tahoma" pitchFamily="34" charset="0"/>
              </a:rPr>
              <a:t>Po dwakroć kultura</a:t>
            </a:r>
            <a:r>
              <a:rPr lang="en-US">
                <a:solidFill>
                  <a:schemeClr val="bg1"/>
                </a:solidFill>
                <a:latin typeface="Tahoma" pitchFamily="34" charset="0"/>
              </a:rPr>
              <a:t>. </a:t>
            </a:r>
            <a:r>
              <a:rPr lang="pl-PL">
                <a:solidFill>
                  <a:schemeClr val="bg1"/>
                </a:solidFill>
                <a:latin typeface="Tahoma" pitchFamily="34" charset="0"/>
              </a:rPr>
              <a:t>Po dwakroć gościnność</a:t>
            </a:r>
            <a:r>
              <a:rPr lang="en-US">
                <a:solidFill>
                  <a:schemeClr val="bg1"/>
                </a:solidFill>
                <a:latin typeface="Tahoma" pitchFamily="34" charset="0"/>
              </a:rPr>
              <a:t>.</a:t>
            </a:r>
          </a:p>
        </p:txBody>
      </p:sp>
      <p:pic>
        <p:nvPicPr>
          <p:cNvPr id="4102" name="Picture 9" descr="Par80680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113" y="3648075"/>
            <a:ext cx="3313112" cy="26622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4103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75563" y="288925"/>
            <a:ext cx="9001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Box 4"/>
          <p:cNvSpPr txBox="1">
            <a:spLocks noChangeArrowheads="1"/>
          </p:cNvSpPr>
          <p:nvPr/>
        </p:nvSpPr>
        <p:spPr bwMode="auto">
          <a:xfrm>
            <a:off x="519113" y="471488"/>
            <a:ext cx="72866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Polska i Ukraina- gotowe, aby gościć </a:t>
            </a:r>
          </a:p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UEFA EURO 2012</a:t>
            </a:r>
            <a:r>
              <a:rPr lang="pl-PL" sz="2800" baseline="30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TM</a:t>
            </a:r>
            <a:endParaRPr lang="en-US" sz="2800">
              <a:solidFill>
                <a:schemeClr val="bg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19113" y="1858963"/>
            <a:ext cx="4032250" cy="1716087"/>
          </a:xfrm>
          <a:prstGeom prst="rect">
            <a:avLst/>
          </a:prstGeom>
        </p:spPr>
        <p:txBody>
          <a:bodyPr lIns="0" tIns="0" rIns="0" bIns="0"/>
          <a:lstStyle/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pl-PL" sz="1800" dirty="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Wyjątkowa różnorodność kulturowa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pl-PL" sz="1800" dirty="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Naturalne piękno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pl-PL" sz="1800" dirty="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Niezwykła historia</a:t>
            </a:r>
            <a:endParaRPr lang="en-US" sz="1800" dirty="0" smtClean="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  <a:p>
            <a:pPr eaLnBrk="1" hangingPunct="1">
              <a:spcBef>
                <a:spcPts val="600"/>
              </a:spcBef>
              <a:buFontTx/>
              <a:buNone/>
              <a:defRPr/>
            </a:pPr>
            <a:endParaRPr lang="pl-PL" sz="1800" dirty="0" smtClean="0">
              <a:solidFill>
                <a:srgbClr val="F4EEE4"/>
              </a:solidFill>
            </a:endParaRPr>
          </a:p>
        </p:txBody>
      </p:sp>
      <p:sp>
        <p:nvSpPr>
          <p:cNvPr id="5123" name="TextBox 9"/>
          <p:cNvSpPr txBox="1">
            <a:spLocks noChangeArrowheads="1"/>
          </p:cNvSpPr>
          <p:nvPr/>
        </p:nvSpPr>
        <p:spPr bwMode="auto">
          <a:xfrm>
            <a:off x="4687888" y="1858963"/>
            <a:ext cx="4227512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pl-PL" sz="1800">
                <a:solidFill>
                  <a:srgbClr val="F4EEE4"/>
                </a:solidFill>
                <a:latin typeface="Tahoma" pitchFamily="34" charset="0"/>
              </a:rPr>
              <a:t>Miasta tętniące życiem</a:t>
            </a:r>
          </a:p>
          <a:p>
            <a:pPr eaLnBrk="0" hangingPunct="0">
              <a:lnSpc>
                <a:spcPct val="150000"/>
              </a:lnSpc>
            </a:pPr>
            <a:r>
              <a:rPr lang="pl-PL" sz="1800">
                <a:solidFill>
                  <a:srgbClr val="F4EEE4"/>
                </a:solidFill>
                <a:latin typeface="Tahoma" pitchFamily="34" charset="0"/>
              </a:rPr>
              <a:t>Nowoczesna infrastruktura</a:t>
            </a:r>
          </a:p>
          <a:p>
            <a:pPr eaLnBrk="0" hangingPunct="0">
              <a:lnSpc>
                <a:spcPct val="150000"/>
              </a:lnSpc>
            </a:pPr>
            <a:r>
              <a:rPr lang="pl-PL" sz="1800">
                <a:solidFill>
                  <a:srgbClr val="F4EEE4"/>
                </a:solidFill>
                <a:latin typeface="Tahoma" pitchFamily="34" charset="0"/>
              </a:rPr>
              <a:t>Otwarte społeczeństwo</a:t>
            </a:r>
            <a:endParaRPr lang="en-US" sz="1800">
              <a:solidFill>
                <a:srgbClr val="F4EEE4"/>
              </a:solidFill>
              <a:latin typeface="Tahoma" pitchFamily="34" charset="0"/>
            </a:endParaRPr>
          </a:p>
        </p:txBody>
      </p:sp>
      <p:pic>
        <p:nvPicPr>
          <p:cNvPr id="5124" name="Picture 17" descr="C:\!praca\Euro2012\foto\nowe\str3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113" y="3648075"/>
            <a:ext cx="3887787" cy="26654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5125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75563" y="288925"/>
            <a:ext cx="9001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Box 4"/>
          <p:cNvSpPr txBox="1">
            <a:spLocks noChangeArrowheads="1"/>
          </p:cNvSpPr>
          <p:nvPr/>
        </p:nvSpPr>
        <p:spPr bwMode="auto">
          <a:xfrm>
            <a:off x="519113" y="471488"/>
            <a:ext cx="72866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Polska i Ukraina</a:t>
            </a:r>
            <a:endParaRPr lang="en-US" sz="280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Bogactwo historii, nowoczesność</a:t>
            </a:r>
            <a:endParaRPr lang="en-US" sz="2800">
              <a:solidFill>
                <a:schemeClr val="bg1"/>
              </a:solidFill>
              <a:latin typeface="Tahoma" pitchFamily="34" charset="0"/>
            </a:endParaRPr>
          </a:p>
        </p:txBody>
      </p:sp>
      <p:grpSp>
        <p:nvGrpSpPr>
          <p:cNvPr id="5127" name="Группа 12"/>
          <p:cNvGrpSpPr>
            <a:grpSpLocks/>
          </p:cNvGrpSpPr>
          <p:nvPr/>
        </p:nvGrpSpPr>
        <p:grpSpPr bwMode="auto">
          <a:xfrm>
            <a:off x="4681538" y="3648075"/>
            <a:ext cx="3894137" cy="2665413"/>
            <a:chOff x="4681539" y="3648078"/>
            <a:chExt cx="3894066" cy="2665412"/>
          </a:xfrm>
        </p:grpSpPr>
        <p:pic>
          <p:nvPicPr>
            <p:cNvPr id="5128" name="Picture 18" descr="C:\!praca\Euro2012\foto\nowe\str3_2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687817" y="3648078"/>
              <a:ext cx="3887788" cy="266541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</p:pic>
        <p:pic>
          <p:nvPicPr>
            <p:cNvPr id="5129" name="Picture 12" descr="pic4.1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681539" y="3648078"/>
              <a:ext cx="1935189" cy="13660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300038" y="654050"/>
            <a:ext cx="2989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sz="32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Jeden Turniej</a:t>
            </a:r>
          </a:p>
        </p:txBody>
      </p:sp>
      <p:sp>
        <p:nvSpPr>
          <p:cNvPr id="3" name="TextBox 2"/>
          <p:cNvSpPr txBox="1"/>
          <p:nvPr/>
        </p:nvSpPr>
        <p:spPr bwMode="auto">
          <a:xfrm>
            <a:off x="3001963" y="1712913"/>
            <a:ext cx="2663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sz="32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Dwa oblicza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5375275" y="3173413"/>
            <a:ext cx="3030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sz="32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Osiem Odsłon</a:t>
            </a:r>
          </a:p>
        </p:txBody>
      </p:sp>
      <p:pic>
        <p:nvPicPr>
          <p:cNvPr id="5" name="Picture 5" descr="play--btn.pn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rcRect l="45609" t="46667" r="40236" b="44444"/>
          <a:stretch>
            <a:fillRect/>
          </a:stretch>
        </p:blipFill>
        <p:spPr bwMode="auto">
          <a:xfrm>
            <a:off x="8150274" y="6021423"/>
            <a:ext cx="685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0" y="0"/>
            <a:ext cx="7858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Razem tworzymy przyszłość</a:t>
            </a:r>
            <a:r>
              <a:rPr lang="pl-PL" sz="3200" baseline="30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TM</a:t>
            </a:r>
          </a:p>
          <a:p>
            <a:endParaRPr lang="pl-PL" sz="320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pl-PL" sz="32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Wyznaczamy nowe standardy dla:</a:t>
            </a:r>
          </a:p>
          <a:p>
            <a:endParaRPr lang="pl-PL" sz="320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pl-PL" sz="32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</a:t>
            </a:r>
          </a:p>
          <a:p>
            <a:r>
              <a:rPr lang="pl-PL" sz="32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          </a:t>
            </a:r>
          </a:p>
          <a:p>
            <a:endParaRPr lang="pl-PL">
              <a:solidFill>
                <a:schemeClr val="bg1"/>
              </a:solidFill>
            </a:endParaRPr>
          </a:p>
        </p:txBody>
      </p:sp>
      <p:pic>
        <p:nvPicPr>
          <p:cNvPr id="7171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75563" y="288925"/>
            <a:ext cx="9001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2" descr="D:\Work\UEFA_EURO_2012\Presentation\Photos\JosefGassebner_170608_BRN_1303_0149 cop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8475" y="3136900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8" y="4670425"/>
            <a:ext cx="3001962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2" descr="SPIRIT_26.jpg"/>
          <p:cNvPicPr>
            <a:picLocks noChangeAspect="1"/>
          </p:cNvPicPr>
          <p:nvPr/>
        </p:nvPicPr>
        <p:blipFill>
          <a:blip r:embed="rId5"/>
          <a:srcRect t="1665" b="2579"/>
          <a:stretch>
            <a:fillRect/>
          </a:stretch>
        </p:blipFill>
        <p:spPr bwMode="auto">
          <a:xfrm>
            <a:off x="409575" y="1931988"/>
            <a:ext cx="2946400" cy="16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 bwMode="auto">
          <a:xfrm>
            <a:off x="6507163" y="4049713"/>
            <a:ext cx="18192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buFont typeface="Arial" pitchFamily="34" charset="0"/>
              <a:buChar char="•"/>
              <a:defRPr/>
            </a:pPr>
            <a:r>
              <a:rPr lang="pl-PL" sz="32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 biznesu</a:t>
            </a:r>
          </a:p>
        </p:txBody>
      </p:sp>
      <p:sp>
        <p:nvSpPr>
          <p:cNvPr id="8" name="TextBox 7"/>
          <p:cNvSpPr txBox="1"/>
          <p:nvPr/>
        </p:nvSpPr>
        <p:spPr bwMode="auto">
          <a:xfrm>
            <a:off x="6543675" y="5510213"/>
            <a:ext cx="1998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buFont typeface="Arial" pitchFamily="34" charset="0"/>
              <a:buChar char="•"/>
              <a:defRPr/>
            </a:pPr>
            <a:r>
              <a:rPr lang="pl-PL" sz="32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 turystyki</a:t>
            </a:r>
          </a:p>
        </p:txBody>
      </p:sp>
      <p:sp>
        <p:nvSpPr>
          <p:cNvPr id="9" name="TextBox 8"/>
          <p:cNvSpPr txBox="1"/>
          <p:nvPr/>
        </p:nvSpPr>
        <p:spPr bwMode="auto">
          <a:xfrm>
            <a:off x="6543675" y="2114550"/>
            <a:ext cx="16049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buFont typeface="Arial" pitchFamily="34" charset="0"/>
              <a:buChar char="•"/>
              <a:defRPr/>
            </a:pPr>
            <a:r>
              <a:rPr lang="pl-PL" sz="32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 sportu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3673475" y="1931988"/>
            <a:ext cx="54705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sz="4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UEFA EURO 2012</a:t>
            </a:r>
            <a:r>
              <a:rPr lang="pl-PL" sz="4000" b="1" baseline="300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TM </a:t>
            </a:r>
          </a:p>
          <a:p>
            <a:pPr algn="ctr">
              <a:defRPr/>
            </a:pPr>
            <a:r>
              <a:rPr lang="pl-PL" sz="4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 Program sponsorski</a:t>
            </a:r>
            <a:endParaRPr lang="pl-PL" sz="4000" b="1" baseline="30000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AutoShape 67"/>
          <p:cNvSpPr>
            <a:spLocks noChangeArrowheads="1"/>
          </p:cNvSpPr>
          <p:nvPr/>
        </p:nvSpPr>
        <p:spPr bwMode="auto">
          <a:xfrm>
            <a:off x="2819400" y="4487863"/>
            <a:ext cx="3067050" cy="1570037"/>
          </a:xfrm>
          <a:prstGeom prst="roundRect">
            <a:avLst>
              <a:gd name="adj" fmla="val 606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sp>
        <p:nvSpPr>
          <p:cNvPr id="9219" name="WordArt 35" descr="AQSUTISCA6CZ2ZUCARDLRPQCAQWFWS8CABY8XRUCAU91FUPCAW7X78LCAAP1STACAOIHFRZCAH92QBNCARGD0F2CA79SSJQCACPWHNJCALH53KXCAEJKXMZCA2AQZHXCAZNM3GRCALXNURTCA2E0QAXCAAGSKIV"/>
          <p:cNvSpPr>
            <a:spLocks noChangeArrowheads="1" noChangeShapeType="1" noTextEdit="1"/>
          </p:cNvSpPr>
          <p:nvPr/>
        </p:nvSpPr>
        <p:spPr bwMode="auto">
          <a:xfrm>
            <a:off x="5422900" y="4664075"/>
            <a:ext cx="346075" cy="266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000" b="1" kern="1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lt"/>
                <a:ea typeface="+mj-lt"/>
                <a:cs typeface="+mj-lt"/>
              </a:rPr>
              <a:t>POL</a:t>
            </a:r>
          </a:p>
        </p:txBody>
      </p:sp>
      <p:sp>
        <p:nvSpPr>
          <p:cNvPr id="188420" name="AutoShape 55"/>
          <p:cNvSpPr>
            <a:spLocks noChangeArrowheads="1"/>
          </p:cNvSpPr>
          <p:nvPr/>
        </p:nvSpPr>
        <p:spPr bwMode="auto">
          <a:xfrm>
            <a:off x="5922963" y="4487863"/>
            <a:ext cx="3017837" cy="1601787"/>
          </a:xfrm>
          <a:prstGeom prst="roundRect">
            <a:avLst>
              <a:gd name="adj" fmla="val 606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grpSp>
        <p:nvGrpSpPr>
          <p:cNvPr id="9221" name="Group 26"/>
          <p:cNvGrpSpPr>
            <a:grpSpLocks/>
          </p:cNvGrpSpPr>
          <p:nvPr/>
        </p:nvGrpSpPr>
        <p:grpSpPr bwMode="auto">
          <a:xfrm>
            <a:off x="2976563" y="4487863"/>
            <a:ext cx="2617787" cy="1612900"/>
            <a:chOff x="3727" y="3543"/>
            <a:chExt cx="1050" cy="634"/>
          </a:xfrm>
        </p:grpSpPr>
        <p:pic>
          <p:nvPicPr>
            <p:cNvPr id="9253" name="Picture 23" descr="p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91" y="3543"/>
              <a:ext cx="586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54" name="Picture 24" descr="p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727" y="3823"/>
              <a:ext cx="586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55" name="Picture 25" descr="p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91" y="3823"/>
              <a:ext cx="586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222" name="Picture 31" descr="p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10438" y="4451350"/>
            <a:ext cx="1524000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32" descr="p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61075" y="5218113"/>
            <a:ext cx="150177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33" descr="p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73925" y="5181600"/>
            <a:ext cx="1563688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429" name="AutoShape 54"/>
          <p:cNvSpPr>
            <a:spLocks noChangeArrowheads="1"/>
          </p:cNvSpPr>
          <p:nvPr/>
        </p:nvSpPr>
        <p:spPr bwMode="auto">
          <a:xfrm>
            <a:off x="179388" y="1308100"/>
            <a:ext cx="2400300" cy="3057525"/>
          </a:xfrm>
          <a:prstGeom prst="roundRect">
            <a:avLst>
              <a:gd name="adj" fmla="val 5491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sp>
        <p:nvSpPr>
          <p:cNvPr id="9226" name="Text Box 69"/>
          <p:cNvSpPr txBox="1">
            <a:spLocks noChangeArrowheads="1"/>
          </p:cNvSpPr>
          <p:nvPr/>
        </p:nvSpPr>
        <p:spPr bwMode="auto">
          <a:xfrm>
            <a:off x="336550" y="2260600"/>
            <a:ext cx="2001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80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Partnerzy globalni</a:t>
            </a:r>
            <a:endParaRPr lang="en-GB" sz="180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88431" name="AutoShape 73"/>
          <p:cNvSpPr>
            <a:spLocks noChangeArrowheads="1"/>
          </p:cNvSpPr>
          <p:nvPr/>
        </p:nvSpPr>
        <p:spPr bwMode="auto">
          <a:xfrm>
            <a:off x="179388" y="4637088"/>
            <a:ext cx="2400300" cy="1439862"/>
          </a:xfrm>
          <a:prstGeom prst="roundRect">
            <a:avLst>
              <a:gd name="adj" fmla="val 5491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sp>
        <p:nvSpPr>
          <p:cNvPr id="9228" name="Text Box 74"/>
          <p:cNvSpPr txBox="1">
            <a:spLocks noChangeArrowheads="1"/>
          </p:cNvSpPr>
          <p:nvPr/>
        </p:nvSpPr>
        <p:spPr bwMode="auto">
          <a:xfrm>
            <a:off x="409575" y="4999038"/>
            <a:ext cx="1944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800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Sponsorzy lokalni</a:t>
            </a:r>
            <a:endParaRPr lang="en-GB" sz="1800">
              <a:solidFill>
                <a:schemeClr val="bg1"/>
              </a:solidFill>
              <a:latin typeface="Tahoma" pitchFamily="34" charset="0"/>
              <a:cs typeface="Tahoma" pitchFamily="34" charset="0"/>
              <a:sym typeface="Helvetica" pitchFamily="34" charset="0"/>
            </a:endParaRPr>
          </a:p>
        </p:txBody>
      </p:sp>
      <p:sp>
        <p:nvSpPr>
          <p:cNvPr id="9229" name="WordArt 76" descr="ukr"/>
          <p:cNvSpPr>
            <a:spLocks noChangeArrowheads="1" noChangeShapeType="1" noTextEdit="1"/>
          </p:cNvSpPr>
          <p:nvPr/>
        </p:nvSpPr>
        <p:spPr bwMode="auto">
          <a:xfrm>
            <a:off x="8507413" y="4667250"/>
            <a:ext cx="346075" cy="266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lt"/>
                <a:ea typeface="+mj-lt"/>
                <a:cs typeface="+mj-lt"/>
              </a:rPr>
              <a:t>UKR</a:t>
            </a:r>
          </a:p>
        </p:txBody>
      </p:sp>
      <p:sp>
        <p:nvSpPr>
          <p:cNvPr id="188435" name="AutoShape 41"/>
          <p:cNvSpPr>
            <a:spLocks noChangeArrowheads="1"/>
          </p:cNvSpPr>
          <p:nvPr/>
        </p:nvSpPr>
        <p:spPr bwMode="auto">
          <a:xfrm>
            <a:off x="2636838" y="1274763"/>
            <a:ext cx="6172200" cy="3128962"/>
          </a:xfrm>
          <a:prstGeom prst="roundRect">
            <a:avLst>
              <a:gd name="adj" fmla="val 606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pic>
        <p:nvPicPr>
          <p:cNvPr id="9231" name="Picture 37" descr="p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9900" y="3379788"/>
            <a:ext cx="1485900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38" descr="p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35638" y="3379788"/>
            <a:ext cx="1484312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3" name="Text Box 40"/>
          <p:cNvSpPr txBox="1">
            <a:spLocks noChangeArrowheads="1"/>
          </p:cNvSpPr>
          <p:nvPr/>
        </p:nvSpPr>
        <p:spPr bwMode="auto">
          <a:xfrm>
            <a:off x="5813425" y="3772722"/>
            <a:ext cx="1296988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Negocjacje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9235" name="Text Box 36"/>
          <p:cNvSpPr txBox="1">
            <a:spLocks noChangeArrowheads="1"/>
          </p:cNvSpPr>
          <p:nvPr/>
        </p:nvSpPr>
        <p:spPr bwMode="auto">
          <a:xfrm>
            <a:off x="4206875" y="5583267"/>
            <a:ext cx="1296988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otwarty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9236" name="Text Box 36"/>
          <p:cNvSpPr txBox="1">
            <a:spLocks noChangeArrowheads="1"/>
          </p:cNvSpPr>
          <p:nvPr/>
        </p:nvSpPr>
        <p:spPr bwMode="auto">
          <a:xfrm>
            <a:off x="7383501" y="4706938"/>
            <a:ext cx="1296987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Kontrakt uzgodniony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9237" name="Text Box 36"/>
          <p:cNvSpPr txBox="1">
            <a:spLocks noChangeArrowheads="1"/>
          </p:cNvSpPr>
          <p:nvPr/>
        </p:nvSpPr>
        <p:spPr bwMode="auto">
          <a:xfrm>
            <a:off x="6105525" y="5510213"/>
            <a:ext cx="1296988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Kontrakt uzgodniony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9238" name="Text Box 36"/>
          <p:cNvSpPr txBox="1">
            <a:spLocks noChangeArrowheads="1"/>
          </p:cNvSpPr>
          <p:nvPr/>
        </p:nvSpPr>
        <p:spPr bwMode="auto">
          <a:xfrm>
            <a:off x="3128961" y="5561859"/>
            <a:ext cx="1296987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Negocjacje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pic>
        <p:nvPicPr>
          <p:cNvPr id="9239" name="Picture 67" descr="FINAL SRP_SHARP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80275" y="2416175"/>
            <a:ext cx="12223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68" descr="FINAL SRP_ADIDAS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08300" y="1395413"/>
            <a:ext cx="12858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69" descr="FINAL SRP_CARLSBER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46575" y="1395413"/>
            <a:ext cx="12319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70" descr="FINAL SRP_CASTROL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99138" y="1395413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71" descr="FINAL SRP_COK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72338" y="1395413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72" descr="FINAL SRP_EPICENTER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142038" y="4487863"/>
            <a:ext cx="11874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73" descr="FINAL SRP_HYUNDAI-KIA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932113" y="2414588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74" descr="FINAL SRP_McDO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56100" y="2414588"/>
            <a:ext cx="12160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75" descr="FINAL SRP_ORANGE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803900" y="2414588"/>
            <a:ext cx="12319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8" name="Text Box 36"/>
          <p:cNvSpPr txBox="1">
            <a:spLocks noChangeArrowheads="1"/>
          </p:cNvSpPr>
          <p:nvPr/>
        </p:nvSpPr>
        <p:spPr bwMode="auto">
          <a:xfrm>
            <a:off x="4279896" y="4756175"/>
            <a:ext cx="1296987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1200" b="1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  Kontrakt uzgodniony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43" name="TextBox 42"/>
          <p:cNvSpPr txBox="1"/>
          <p:nvPr/>
        </p:nvSpPr>
        <p:spPr bwMode="auto">
          <a:xfrm>
            <a:off x="0" y="142875"/>
            <a:ext cx="5686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UEFA ceni partnerów biznesowych</a:t>
            </a:r>
          </a:p>
        </p:txBody>
      </p:sp>
      <p:sp>
        <p:nvSpPr>
          <p:cNvPr id="9250" name="Text Box 36"/>
          <p:cNvSpPr txBox="1">
            <a:spLocks noChangeArrowheads="1"/>
          </p:cNvSpPr>
          <p:nvPr/>
        </p:nvSpPr>
        <p:spPr bwMode="auto">
          <a:xfrm>
            <a:off x="7383463" y="5598372"/>
            <a:ext cx="1296987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otwarty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9251" name="Text Box 40"/>
          <p:cNvSpPr txBox="1">
            <a:spLocks noChangeArrowheads="1"/>
          </p:cNvSpPr>
          <p:nvPr/>
        </p:nvSpPr>
        <p:spPr bwMode="auto">
          <a:xfrm>
            <a:off x="4389438" y="3684588"/>
            <a:ext cx="1296987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Kontrakt uzgodniony</a:t>
            </a:r>
            <a:endParaRPr lang="en-GB" sz="1200" b="1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pic>
        <p:nvPicPr>
          <p:cNvPr id="40" name="Picture 41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38454" y="4445025"/>
            <a:ext cx="1262341" cy="919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8"/>
          <p:cNvSpPr txBox="1">
            <a:spLocks noChangeArrowheads="1"/>
          </p:cNvSpPr>
          <p:nvPr/>
        </p:nvSpPr>
        <p:spPr bwMode="auto">
          <a:xfrm>
            <a:off x="250825" y="4378325"/>
            <a:ext cx="79121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Międzynarodowe prawa sponsorskie</a:t>
            </a:r>
            <a:endParaRPr lang="en-GB" sz="1800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Długoterminowe relacje partnerskie z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 UEFA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Kompleksowa i zindywidualizowana oferta praw reklamowych</a:t>
            </a:r>
            <a:endParaRPr lang="en-GB" sz="1800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r>
              <a:rPr lang="en-GB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6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 zintegrowanych pakietów praw sponsorskich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 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Indywidualne programy marketingowe</a:t>
            </a:r>
            <a:endParaRPr lang="en-GB" sz="1800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3"/>
              </a:buBlip>
            </a:pPr>
            <a:endParaRPr lang="en-GB" sz="1800" dirty="0"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90467" name="AutoShape 54"/>
          <p:cNvSpPr>
            <a:spLocks noChangeArrowheads="1"/>
          </p:cNvSpPr>
          <p:nvPr/>
        </p:nvSpPr>
        <p:spPr bwMode="auto">
          <a:xfrm>
            <a:off x="179388" y="1196975"/>
            <a:ext cx="2400300" cy="3057525"/>
          </a:xfrm>
          <a:prstGeom prst="roundRect">
            <a:avLst>
              <a:gd name="adj" fmla="val 5491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sp>
        <p:nvSpPr>
          <p:cNvPr id="10244" name="Text Box 69"/>
          <p:cNvSpPr txBox="1">
            <a:spLocks noChangeArrowheads="1"/>
          </p:cNvSpPr>
          <p:nvPr/>
        </p:nvSpPr>
        <p:spPr bwMode="auto">
          <a:xfrm>
            <a:off x="373005" y="2370138"/>
            <a:ext cx="20276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n-GB" sz="1800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  <a:p>
            <a:pPr algn="ctr"/>
            <a:r>
              <a:rPr lang="en-GB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Par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tnerzy G</a:t>
            </a:r>
            <a:r>
              <a:rPr lang="pl-PL" sz="1800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lobalni</a:t>
            </a:r>
            <a:endParaRPr lang="en-GB" sz="1800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0245" name="Oval 46"/>
          <p:cNvSpPr>
            <a:spLocks noChangeArrowheads="1"/>
          </p:cNvSpPr>
          <p:nvPr/>
        </p:nvSpPr>
        <p:spPr bwMode="auto">
          <a:xfrm>
            <a:off x="3408363" y="1471613"/>
            <a:ext cx="939800" cy="5635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sz="800" b="1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10246" name="Oval 47"/>
          <p:cNvSpPr>
            <a:spLocks noChangeArrowheads="1"/>
          </p:cNvSpPr>
          <p:nvPr/>
        </p:nvSpPr>
        <p:spPr bwMode="auto">
          <a:xfrm>
            <a:off x="4689475" y="1471613"/>
            <a:ext cx="939800" cy="5635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sz="800" b="1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10247" name="Oval 48"/>
          <p:cNvSpPr>
            <a:spLocks noChangeArrowheads="1"/>
          </p:cNvSpPr>
          <p:nvPr/>
        </p:nvSpPr>
        <p:spPr bwMode="auto">
          <a:xfrm>
            <a:off x="6016625" y="1471613"/>
            <a:ext cx="939800" cy="5635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sz="800" b="1">
              <a:latin typeface="Arial" pitchFamily="34" charset="0"/>
              <a:sym typeface="Helvetica" pitchFamily="34" charset="0"/>
            </a:endParaRPr>
          </a:p>
        </p:txBody>
      </p:sp>
      <p:sp>
        <p:nvSpPr>
          <p:cNvPr id="10248" name="Oval 49"/>
          <p:cNvSpPr>
            <a:spLocks noChangeArrowheads="1"/>
          </p:cNvSpPr>
          <p:nvPr/>
        </p:nvSpPr>
        <p:spPr bwMode="auto">
          <a:xfrm>
            <a:off x="7332663" y="1471613"/>
            <a:ext cx="939800" cy="5635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sz="800" b="1">
              <a:latin typeface="Arial" pitchFamily="34" charset="0"/>
              <a:sym typeface="Helvetica" pitchFamily="34" charset="0"/>
            </a:endParaRPr>
          </a:p>
        </p:txBody>
      </p:sp>
      <p:pic>
        <p:nvPicPr>
          <p:cNvPr id="10249" name="Picture 38" descr="p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45325" y="2246313"/>
            <a:ext cx="1484313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45" descr="QDraw_PRT_PressPaper_A4_v2+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0563" y="901700"/>
            <a:ext cx="5289550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51" name="Group 48"/>
          <p:cNvGrpSpPr>
            <a:grpSpLocks/>
          </p:cNvGrpSpPr>
          <p:nvPr/>
        </p:nvGrpSpPr>
        <p:grpSpPr bwMode="auto">
          <a:xfrm>
            <a:off x="4427538" y="1211263"/>
            <a:ext cx="2741612" cy="963612"/>
            <a:chOff x="1679" y="-1061"/>
            <a:chExt cx="1727" cy="607"/>
          </a:xfrm>
        </p:grpSpPr>
        <p:sp>
          <p:nvSpPr>
            <p:cNvPr id="10286" name="Rectangle 49"/>
            <p:cNvSpPr>
              <a:spLocks noChangeArrowheads="1"/>
            </p:cNvSpPr>
            <p:nvPr/>
          </p:nvSpPr>
          <p:spPr bwMode="auto">
            <a:xfrm>
              <a:off x="1701" y="-1015"/>
              <a:ext cx="1633" cy="5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800" b="1">
                <a:latin typeface="Arial" pitchFamily="34" charset="0"/>
                <a:sym typeface="Helvetica" pitchFamily="34" charset="0"/>
              </a:endParaRPr>
            </a:p>
          </p:txBody>
        </p:sp>
        <p:grpSp>
          <p:nvGrpSpPr>
            <p:cNvPr id="10287" name="Group 50"/>
            <p:cNvGrpSpPr>
              <a:grpSpLocks/>
            </p:cNvGrpSpPr>
            <p:nvPr/>
          </p:nvGrpSpPr>
          <p:grpSpPr bwMode="auto">
            <a:xfrm>
              <a:off x="1679" y="-1061"/>
              <a:ext cx="1727" cy="607"/>
              <a:chOff x="4695" y="-1133"/>
              <a:chExt cx="1727" cy="607"/>
            </a:xfrm>
          </p:grpSpPr>
          <p:pic>
            <p:nvPicPr>
              <p:cNvPr id="10288" name="Picture 36" descr="p1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0A04FC"/>
                  </a:clrFrom>
                  <a:clrTo>
                    <a:srgbClr val="0A04FC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695" y="-1133"/>
                <a:ext cx="936" cy="6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89" name="Picture 37" descr="p1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0A04FC"/>
                  </a:clrFrom>
                  <a:clrTo>
                    <a:srgbClr val="0A04FC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486" y="-1133"/>
                <a:ext cx="936" cy="6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290" name="WordArt 63"/>
              <p:cNvSpPr>
                <a:spLocks noChangeArrowheads="1" noChangeShapeType="1" noTextEdit="1"/>
              </p:cNvSpPr>
              <p:nvPr/>
            </p:nvSpPr>
            <p:spPr bwMode="auto">
              <a:xfrm>
                <a:off x="4968" y="-879"/>
                <a:ext cx="336" cy="18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3600" b="1" kern="10"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  <a:noFill/>
                    <a:latin typeface="Arial Black"/>
                  </a:rPr>
                  <a:t>tbc</a:t>
                </a:r>
              </a:p>
            </p:txBody>
          </p:sp>
          <p:sp>
            <p:nvSpPr>
              <p:cNvPr id="10291" name="WordArt 64"/>
              <p:cNvSpPr>
                <a:spLocks noChangeArrowheads="1" noChangeShapeType="1" noTextEdit="1"/>
              </p:cNvSpPr>
              <p:nvPr/>
            </p:nvSpPr>
            <p:spPr bwMode="auto">
              <a:xfrm>
                <a:off x="5760" y="-879"/>
                <a:ext cx="336" cy="18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3600" b="1" kern="10"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  <a:noFill/>
                    <a:latin typeface="Arial Black"/>
                  </a:rPr>
                  <a:t>tbc</a:t>
                </a:r>
              </a:p>
            </p:txBody>
          </p:sp>
        </p:grpSp>
      </p:grpSp>
      <p:sp>
        <p:nvSpPr>
          <p:cNvPr id="10252" name="AutoShape 72"/>
          <p:cNvSpPr>
            <a:spLocks noChangeArrowheads="1"/>
          </p:cNvSpPr>
          <p:nvPr/>
        </p:nvSpPr>
        <p:spPr bwMode="auto">
          <a:xfrm>
            <a:off x="4500563" y="1257300"/>
            <a:ext cx="4032250" cy="863600"/>
          </a:xfrm>
          <a:prstGeom prst="roundRect">
            <a:avLst>
              <a:gd name="adj" fmla="val 5491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GB" sz="2200">
              <a:solidFill>
                <a:srgbClr val="6D019D"/>
              </a:solidFill>
              <a:latin typeface="Tahoma" pitchFamily="34" charset="0"/>
              <a:sym typeface="Helvetica" pitchFamily="34" charset="0"/>
            </a:endParaRPr>
          </a:p>
        </p:txBody>
      </p:sp>
      <p:grpSp>
        <p:nvGrpSpPr>
          <p:cNvPr id="10253" name="Group 64"/>
          <p:cNvGrpSpPr>
            <a:grpSpLocks/>
          </p:cNvGrpSpPr>
          <p:nvPr/>
        </p:nvGrpSpPr>
        <p:grpSpPr bwMode="auto">
          <a:xfrm>
            <a:off x="4572000" y="919163"/>
            <a:ext cx="1295400" cy="1658937"/>
            <a:chOff x="4241" y="-1968"/>
            <a:chExt cx="816" cy="1045"/>
          </a:xfrm>
        </p:grpSpPr>
        <p:sp>
          <p:nvSpPr>
            <p:cNvPr id="10284" name="Rectangle 65"/>
            <p:cNvSpPr>
              <a:spLocks noChangeArrowheads="1"/>
            </p:cNvSpPr>
            <p:nvPr/>
          </p:nvSpPr>
          <p:spPr bwMode="auto">
            <a:xfrm>
              <a:off x="4367" y="-1560"/>
              <a:ext cx="590" cy="22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800" b="1">
                <a:latin typeface="Arial" pitchFamily="34" charset="0"/>
                <a:sym typeface="Helvetica" pitchFamily="34" charset="0"/>
              </a:endParaRPr>
            </a:p>
          </p:txBody>
        </p:sp>
        <p:pic>
          <p:nvPicPr>
            <p:cNvPr id="10285" name="Picture 45" descr="QDraw_PRT_PressPaper_A4_v2+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9010" r="26500"/>
            <a:stretch>
              <a:fillRect/>
            </a:stretch>
          </p:blipFill>
          <p:spPr bwMode="auto">
            <a:xfrm>
              <a:off x="4241" y="-1968"/>
              <a:ext cx="816" cy="1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54" name="Group 25"/>
          <p:cNvGrpSpPr>
            <a:grpSpLocks/>
          </p:cNvGrpSpPr>
          <p:nvPr/>
        </p:nvGrpSpPr>
        <p:grpSpPr bwMode="auto">
          <a:xfrm>
            <a:off x="5781675" y="966788"/>
            <a:ext cx="1473200" cy="1658937"/>
            <a:chOff x="6463" y="2101"/>
            <a:chExt cx="928" cy="1045"/>
          </a:xfrm>
        </p:grpSpPr>
        <p:sp>
          <p:nvSpPr>
            <p:cNvPr id="10282" name="Rectangle 68"/>
            <p:cNvSpPr>
              <a:spLocks noChangeArrowheads="1"/>
            </p:cNvSpPr>
            <p:nvPr/>
          </p:nvSpPr>
          <p:spPr bwMode="auto">
            <a:xfrm>
              <a:off x="6632" y="2523"/>
              <a:ext cx="590" cy="18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sz="800" b="1">
                <a:latin typeface="Arial" pitchFamily="34" charset="0"/>
                <a:sym typeface="Helvetica" pitchFamily="34" charset="0"/>
              </a:endParaRPr>
            </a:p>
          </p:txBody>
        </p:sp>
        <p:pic>
          <p:nvPicPr>
            <p:cNvPr id="10283" name="Picture 45" descr="QDraw_PRT_PressPaper_A4_v2+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148"/>
            <a:stretch>
              <a:fillRect/>
            </a:stretch>
          </p:blipFill>
          <p:spPr bwMode="auto">
            <a:xfrm>
              <a:off x="6463" y="2101"/>
              <a:ext cx="928" cy="1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55" name="Group 28"/>
          <p:cNvGrpSpPr>
            <a:grpSpLocks/>
          </p:cNvGrpSpPr>
          <p:nvPr/>
        </p:nvGrpSpPr>
        <p:grpSpPr bwMode="auto">
          <a:xfrm>
            <a:off x="7019925" y="1211263"/>
            <a:ext cx="1439863" cy="1098550"/>
            <a:chOff x="6055" y="-692"/>
            <a:chExt cx="907" cy="692"/>
          </a:xfrm>
        </p:grpSpPr>
        <p:pic>
          <p:nvPicPr>
            <p:cNvPr id="10278" name="Picture 29" descr="white_shape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055" y="-692"/>
              <a:ext cx="907" cy="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279" name="Group 29"/>
            <p:cNvGrpSpPr>
              <a:grpSpLocks/>
            </p:cNvGrpSpPr>
            <p:nvPr/>
          </p:nvGrpSpPr>
          <p:grpSpPr bwMode="auto">
            <a:xfrm>
              <a:off x="6191" y="-568"/>
              <a:ext cx="635" cy="472"/>
              <a:chOff x="-880" y="1198"/>
              <a:chExt cx="726" cy="546"/>
            </a:xfrm>
          </p:grpSpPr>
          <p:sp>
            <p:nvSpPr>
              <p:cNvPr id="10280" name="Oval 30"/>
              <p:cNvSpPr>
                <a:spLocks noChangeArrowheads="1"/>
              </p:cNvSpPr>
              <p:nvPr/>
            </p:nvSpPr>
            <p:spPr bwMode="auto">
              <a:xfrm rot="431341">
                <a:off x="-840" y="1229"/>
                <a:ext cx="647" cy="47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 sz="2200">
                  <a:solidFill>
                    <a:srgbClr val="6D019D"/>
                  </a:solidFill>
                  <a:latin typeface="Tahoma" pitchFamily="34" charset="0"/>
                  <a:sym typeface="Helvetica" pitchFamily="34" charset="0"/>
                </a:endParaRPr>
              </a:p>
            </p:txBody>
          </p:sp>
          <p:pic>
            <p:nvPicPr>
              <p:cNvPr id="10281" name="Picture 31" descr="ticket SRP (2)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326" r="29921"/>
              <a:stretch>
                <a:fillRect/>
              </a:stretch>
            </p:blipFill>
            <p:spPr bwMode="auto">
              <a:xfrm>
                <a:off x="-880" y="1198"/>
                <a:ext cx="726" cy="5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56" name="Picture 33"/>
          <p:cNvPicPr>
            <a:picLocks noChangeAspect="1" noChangeArrowheads="1"/>
          </p:cNvPicPr>
          <p:nvPr/>
        </p:nvPicPr>
        <p:blipFill>
          <a:blip r:embed="rId9">
            <a:lum bright="6000" contrast="6000"/>
          </a:blip>
          <a:srcRect/>
          <a:stretch>
            <a:fillRect/>
          </a:stretch>
        </p:blipFill>
        <p:spPr bwMode="auto">
          <a:xfrm>
            <a:off x="3059113" y="2149475"/>
            <a:ext cx="1511300" cy="1149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0257" name="Picture 34"/>
          <p:cNvPicPr>
            <a:picLocks noChangeAspect="1" noChangeArrowheads="1"/>
          </p:cNvPicPr>
          <p:nvPr/>
        </p:nvPicPr>
        <p:blipFill>
          <a:blip r:embed="rId10">
            <a:lum bright="6000" contrast="6000"/>
          </a:blip>
          <a:srcRect/>
          <a:stretch>
            <a:fillRect/>
          </a:stretch>
        </p:blipFill>
        <p:spPr bwMode="auto">
          <a:xfrm>
            <a:off x="3922713" y="1717675"/>
            <a:ext cx="2520950" cy="1868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0258" name="Text Box 36"/>
          <p:cNvSpPr txBox="1">
            <a:spLocks noChangeArrowheads="1"/>
          </p:cNvSpPr>
          <p:nvPr/>
        </p:nvSpPr>
        <p:spPr bwMode="auto">
          <a:xfrm>
            <a:off x="7150100" y="2651125"/>
            <a:ext cx="1296988" cy="303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Negotiation</a:t>
            </a:r>
            <a:endParaRPr lang="en-GB" sz="1400" b="1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pic>
        <p:nvPicPr>
          <p:cNvPr id="10259" name="Picture 37" descr="p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0400" y="3227388"/>
            <a:ext cx="1485900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38" descr="p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6113" y="3227388"/>
            <a:ext cx="1484312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1" name="Text Box 39"/>
          <p:cNvSpPr txBox="1">
            <a:spLocks noChangeArrowheads="1"/>
          </p:cNvSpPr>
          <p:nvPr/>
        </p:nvSpPr>
        <p:spPr bwMode="auto">
          <a:xfrm>
            <a:off x="4538663" y="3611563"/>
            <a:ext cx="1296987" cy="303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Negotiation</a:t>
            </a:r>
            <a:endParaRPr lang="en-GB" sz="1400" b="1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0262" name="Text Box 40"/>
          <p:cNvSpPr txBox="1">
            <a:spLocks noChangeArrowheads="1"/>
          </p:cNvSpPr>
          <p:nvPr/>
        </p:nvSpPr>
        <p:spPr bwMode="auto">
          <a:xfrm>
            <a:off x="5795963" y="3616325"/>
            <a:ext cx="1296987" cy="303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Open</a:t>
            </a:r>
            <a:endParaRPr lang="en-GB" sz="1400" b="1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pic>
        <p:nvPicPr>
          <p:cNvPr id="10263" name="Picture 56" descr="Sharp_Flower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865813" y="2257425"/>
            <a:ext cx="118903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0504" name="AutoShape 41"/>
          <p:cNvSpPr>
            <a:spLocks noChangeArrowheads="1"/>
          </p:cNvSpPr>
          <p:nvPr/>
        </p:nvSpPr>
        <p:spPr bwMode="auto">
          <a:xfrm>
            <a:off x="2746375" y="1201738"/>
            <a:ext cx="6172200" cy="3128962"/>
          </a:xfrm>
          <a:prstGeom prst="roundRect">
            <a:avLst>
              <a:gd name="adj" fmla="val 606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pic>
        <p:nvPicPr>
          <p:cNvPr id="10265" name="Picture 37" descr="p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10063" y="3379788"/>
            <a:ext cx="1485900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38" descr="p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A04FC"/>
              </a:clrFrom>
              <a:clrTo>
                <a:srgbClr val="0A04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35638" y="3379788"/>
            <a:ext cx="1484312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7" name="Text Box 39"/>
          <p:cNvSpPr txBox="1">
            <a:spLocks noChangeArrowheads="1"/>
          </p:cNvSpPr>
          <p:nvPr/>
        </p:nvSpPr>
        <p:spPr bwMode="auto">
          <a:xfrm>
            <a:off x="4389435" y="3684591"/>
            <a:ext cx="129698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Kontrakt uzgodniony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0268" name="Text Box 40"/>
          <p:cNvSpPr txBox="1">
            <a:spLocks noChangeArrowheads="1"/>
          </p:cNvSpPr>
          <p:nvPr/>
        </p:nvSpPr>
        <p:spPr bwMode="auto">
          <a:xfrm>
            <a:off x="5805488" y="3768725"/>
            <a:ext cx="1296987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 err="1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</a:t>
            </a: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cjacje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pic>
        <p:nvPicPr>
          <p:cNvPr id="10269" name="Picture 67" descr="FINAL SRP_SHARP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80275" y="2416175"/>
            <a:ext cx="12223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68" descr="FINAL SRP_ADIDAS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908300" y="1395413"/>
            <a:ext cx="12858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69" descr="FINAL SRP_CARLSBER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346575" y="1395413"/>
            <a:ext cx="12319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70" descr="FINAL SRP_CASTROL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799138" y="1395413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71" descr="FINAL SRP_COKE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272338" y="1395413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73" descr="FINAL SRP_HYUNDAI-KIA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932113" y="2414588"/>
            <a:ext cx="1238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74" descr="FINAL SRP_McDO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356100" y="2414588"/>
            <a:ext cx="12160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75" descr="FINAL SRP_ORANGE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803900" y="2414588"/>
            <a:ext cx="12319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TextBox 52"/>
          <p:cNvSpPr txBox="1"/>
          <p:nvPr/>
        </p:nvSpPr>
        <p:spPr bwMode="auto">
          <a:xfrm>
            <a:off x="373063" y="228892"/>
            <a:ext cx="5230855" cy="461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Program </a:t>
            </a:r>
            <a:r>
              <a:rPr lang="pl-PL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Sponsorów Globalnych</a:t>
            </a:r>
            <a:endParaRPr lang="pl-PL" b="1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67"/>
          <p:cNvSpPr>
            <a:spLocks noChangeArrowheads="1"/>
          </p:cNvSpPr>
          <p:nvPr/>
        </p:nvSpPr>
        <p:spPr bwMode="auto">
          <a:xfrm>
            <a:off x="4389438" y="1639888"/>
            <a:ext cx="2886075" cy="1701800"/>
          </a:xfrm>
          <a:prstGeom prst="roundRect">
            <a:avLst>
              <a:gd name="adj" fmla="val 606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grpSp>
        <p:nvGrpSpPr>
          <p:cNvPr id="11268" name="Group 26"/>
          <p:cNvGrpSpPr>
            <a:grpSpLocks/>
          </p:cNvGrpSpPr>
          <p:nvPr/>
        </p:nvGrpSpPr>
        <p:grpSpPr bwMode="auto">
          <a:xfrm>
            <a:off x="4389403" y="1492814"/>
            <a:ext cx="2811532" cy="1903371"/>
            <a:chOff x="3823" y="3328"/>
            <a:chExt cx="943" cy="657"/>
          </a:xfrm>
        </p:grpSpPr>
        <p:pic>
          <p:nvPicPr>
            <p:cNvPr id="11278" name="Picture 23" descr="p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53" y="3328"/>
              <a:ext cx="513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9" name="Picture 24" descr="p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823" y="3631"/>
              <a:ext cx="525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0" name="Picture 25" descr="p2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0A04FC"/>
                </a:clrFrom>
                <a:clrTo>
                  <a:srgbClr val="0A04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76" y="3630"/>
              <a:ext cx="490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2525" name="AutoShape 73"/>
          <p:cNvSpPr>
            <a:spLocks noChangeArrowheads="1"/>
          </p:cNvSpPr>
          <p:nvPr/>
        </p:nvSpPr>
        <p:spPr bwMode="auto">
          <a:xfrm>
            <a:off x="1541463" y="1603375"/>
            <a:ext cx="2678112" cy="1730375"/>
          </a:xfrm>
          <a:prstGeom prst="roundRect">
            <a:avLst>
              <a:gd name="adj" fmla="val 5491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GB" sz="2200">
              <a:solidFill>
                <a:srgbClr val="6D019D"/>
              </a:solidFill>
              <a:latin typeface="Tahoma" pitchFamily="34" charset="0"/>
              <a:ea typeface="ヒラギノ角ゴ Pro W3"/>
              <a:cs typeface="ヒラギノ角ゴ Pro W3"/>
              <a:sym typeface="Helvetica" pitchFamily="34" charset="0"/>
            </a:endParaRPr>
          </a:p>
        </p:txBody>
      </p:sp>
      <p:sp>
        <p:nvSpPr>
          <p:cNvPr id="577610" name="Text Box 74"/>
          <p:cNvSpPr txBox="1">
            <a:spLocks noChangeArrowheads="1"/>
          </p:cNvSpPr>
          <p:nvPr/>
        </p:nvSpPr>
        <p:spPr bwMode="auto">
          <a:xfrm>
            <a:off x="1687473" y="1931967"/>
            <a:ext cx="23283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lang="en-GB" sz="1800" dirty="0">
              <a:solidFill>
                <a:schemeClr val="bg1"/>
              </a:solidFill>
              <a:latin typeface="+mj-lt"/>
              <a:sym typeface="Helvetica" pitchFamily="34" charset="0"/>
            </a:endParaRPr>
          </a:p>
          <a:p>
            <a:pPr algn="ctr">
              <a:defRPr/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S</a:t>
            </a:r>
            <a:r>
              <a:rPr lang="en-GB" sz="1800" dirty="0" err="1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ponsor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zy </a:t>
            </a:r>
            <a:r>
              <a:rPr lang="pl-PL" sz="1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Narodowi </a:t>
            </a:r>
            <a:endParaRPr lang="en-GB" sz="1800" dirty="0">
              <a:solidFill>
                <a:schemeClr val="bg1"/>
              </a:solidFill>
              <a:latin typeface="Tahoma" pitchFamily="34" charset="0"/>
              <a:cs typeface="Tahoma" pitchFamily="34" charset="0"/>
              <a:sym typeface="Helvetica" pitchFamily="34" charset="0"/>
            </a:endParaRPr>
          </a:p>
        </p:txBody>
      </p:sp>
      <p:sp>
        <p:nvSpPr>
          <p:cNvPr id="11272" name="Text Box 36"/>
          <p:cNvSpPr txBox="1">
            <a:spLocks noChangeArrowheads="1"/>
          </p:cNvSpPr>
          <p:nvPr/>
        </p:nvSpPr>
        <p:spPr bwMode="auto">
          <a:xfrm>
            <a:off x="5757897" y="1822428"/>
            <a:ext cx="1296987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Kontrakt uzgodniony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1273" name="Text Box 36"/>
          <p:cNvSpPr txBox="1">
            <a:spLocks noChangeArrowheads="1"/>
          </p:cNvSpPr>
          <p:nvPr/>
        </p:nvSpPr>
        <p:spPr bwMode="auto">
          <a:xfrm>
            <a:off x="4589480" y="2786871"/>
            <a:ext cx="1260475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Negocjacje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1274" name="Text Box 36"/>
          <p:cNvSpPr txBox="1">
            <a:spLocks noChangeArrowheads="1"/>
          </p:cNvSpPr>
          <p:nvPr/>
        </p:nvSpPr>
        <p:spPr bwMode="auto">
          <a:xfrm>
            <a:off x="5794409" y="2808279"/>
            <a:ext cx="1223962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200" b="1" dirty="0" smtClean="0">
                <a:solidFill>
                  <a:schemeClr val="bg1"/>
                </a:solidFill>
                <a:latin typeface="Tahoma" pitchFamily="34" charset="0"/>
                <a:sym typeface="Helvetica" pitchFamily="34" charset="0"/>
              </a:rPr>
              <a:t>otwarty</a:t>
            </a:r>
            <a:endParaRPr lang="en-GB" sz="1200" b="1" dirty="0">
              <a:solidFill>
                <a:schemeClr val="bg1"/>
              </a:solidFill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1275" name="Text Box 38"/>
          <p:cNvSpPr txBox="1">
            <a:spLocks noChangeArrowheads="1"/>
          </p:cNvSpPr>
          <p:nvPr/>
        </p:nvSpPr>
        <p:spPr bwMode="auto">
          <a:xfrm>
            <a:off x="1066752" y="3648078"/>
            <a:ext cx="79121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Główne założenie</a:t>
            </a:r>
            <a:r>
              <a:rPr lang="fr-CH" sz="1800" dirty="0">
                <a:solidFill>
                  <a:schemeClr val="bg1"/>
                </a:solidFill>
                <a:latin typeface="Tahoma" pitchFamily="34" charset="0"/>
              </a:rPr>
              <a:t>: 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„Polski Klub”</a:t>
            </a:r>
            <a:endParaRPr lang="en-GB" sz="1800" dirty="0">
              <a:solidFill>
                <a:schemeClr val="bg1"/>
              </a:solidFill>
              <a:latin typeface="Tahom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Pakiet skierowany do przedstawicieli najważniejszych polskich firm</a:t>
            </a:r>
            <a:endParaRPr lang="en-GB" sz="1800" dirty="0">
              <a:solidFill>
                <a:schemeClr val="bg1"/>
              </a:solidFill>
              <a:latin typeface="Tahom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Program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Sponsorski przenosi 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</a:rPr>
              <a:t>UEFA EURO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 2012 </a:t>
            </a:r>
            <a:r>
              <a:rPr lang="pl-PL" sz="1800" baseline="30000" dirty="0">
                <a:solidFill>
                  <a:schemeClr val="bg1"/>
                </a:solidFill>
                <a:latin typeface="Tahoma" pitchFamily="34" charset="0"/>
              </a:rPr>
              <a:t>TM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 na polski rynek </a:t>
            </a:r>
            <a:endParaRPr lang="en-GB" sz="1800" dirty="0">
              <a:solidFill>
                <a:schemeClr val="bg1"/>
              </a:solidFill>
              <a:latin typeface="Tahom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Szeroki zakres praw marketingowych</a:t>
            </a:r>
            <a:r>
              <a:rPr lang="en-GB" sz="1800" dirty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pozwala zbudować mocny status marki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Silna pozycja brandu UEFA EURO 2012</a:t>
            </a:r>
            <a:r>
              <a:rPr lang="pl-PL" sz="1800" baseline="30000" dirty="0">
                <a:solidFill>
                  <a:schemeClr val="bg1"/>
                </a:solidFill>
                <a:latin typeface="Tahoma" pitchFamily="34" charset="0"/>
              </a:rPr>
              <a:t>TM </a:t>
            </a:r>
            <a:r>
              <a:rPr lang="pl-PL" sz="1800" dirty="0">
                <a:solidFill>
                  <a:schemeClr val="bg1"/>
                </a:solidFill>
                <a:latin typeface="Tahoma" pitchFamily="34" charset="0"/>
              </a:rPr>
              <a:t>  kreuje pozytywny wizerunek Państwa firmy w Polsce</a:t>
            </a:r>
            <a:endParaRPr lang="en-GB" sz="1800" dirty="0">
              <a:solidFill>
                <a:schemeClr val="bg1"/>
              </a:solidFill>
              <a:latin typeface="Tahom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endParaRPr lang="en-GB" sz="1800" dirty="0">
              <a:latin typeface="Tahoma" pitchFamily="34" charset="0"/>
              <a:sym typeface="Helvetica" pitchFamily="34" charset="0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Clr>
                <a:srgbClr val="640460"/>
              </a:buClr>
              <a:buFontTx/>
              <a:buBlip>
                <a:blip r:embed="rId6"/>
              </a:buBlip>
            </a:pPr>
            <a:endParaRPr lang="en-GB" sz="1800" dirty="0">
              <a:latin typeface="Tahoma" pitchFamily="34" charset="0"/>
              <a:sym typeface="Helvetic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1541421" y="142875"/>
            <a:ext cx="6803401" cy="461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Program Sponsorów Narodowych w Polsce</a:t>
            </a:r>
            <a:endParaRPr lang="pl-PL" b="1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pic>
        <p:nvPicPr>
          <p:cNvPr id="18" name="Picture 4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62461" y="1566837"/>
            <a:ext cx="1262341" cy="919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097338" y="1858963"/>
            <a:ext cx="4564062" cy="22367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marL="0" indent="180975"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8 </a:t>
            </a:r>
            <a:r>
              <a:rPr lang="pl-PL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czerwca</a:t>
            </a:r>
            <a:r>
              <a:rPr lang="en-US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– 1 </a:t>
            </a:r>
            <a:r>
              <a:rPr lang="pl-PL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lipca</a:t>
            </a:r>
            <a:r>
              <a:rPr lang="en-US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2012</a:t>
            </a:r>
          </a:p>
          <a:p>
            <a:pPr marL="0" indent="180975" eaLnBrk="1" hangingPunct="1">
              <a:lnSpc>
                <a:spcPct val="150000"/>
              </a:lnSpc>
              <a:spcBef>
                <a:spcPct val="0"/>
              </a:spcBef>
            </a:pPr>
            <a:r>
              <a:rPr lang="pl-PL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Najlepsi piłkarze Europy w zachwycającym sportowym spektaklu</a:t>
            </a:r>
          </a:p>
          <a:p>
            <a:pPr marL="0" indent="180975" eaLnBrk="1" hangingPunct="1">
              <a:lnSpc>
                <a:spcPct val="150000"/>
              </a:lnSpc>
              <a:spcBef>
                <a:spcPct val="0"/>
              </a:spcBef>
            </a:pPr>
            <a:r>
              <a:rPr lang="pl-PL" sz="1800" smtClean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Trzecie największe sportowe wydarzenie na świecie</a:t>
            </a:r>
            <a:endParaRPr lang="en-US" sz="1800" smtClean="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0" y="0"/>
            <a:ext cx="1841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 eaLnBrk="0" hangingPunct="0"/>
            <a:endParaRPr lang="en-US" sz="900">
              <a:ea typeface="Calibri" pitchFamily="34" charset="0"/>
              <a:cs typeface="Arial" pitchFamily="34" charset="0"/>
            </a:endParaRPr>
          </a:p>
          <a:p>
            <a:pPr algn="r" eaLnBrk="0" hangingPunct="0"/>
            <a:endParaRPr lang="en-US" sz="1800">
              <a:ea typeface="Calibri" pitchFamily="34" charset="0"/>
              <a:cs typeface="Arial" pitchFamily="34" charset="0"/>
            </a:endParaRPr>
          </a:p>
        </p:txBody>
      </p:sp>
      <p:pic>
        <p:nvPicPr>
          <p:cNvPr id="12292" name="Picture 6" descr="UEFA-296514.jpg"/>
          <p:cNvPicPr>
            <a:picLocks noChangeAspect="1"/>
          </p:cNvPicPr>
          <p:nvPr/>
        </p:nvPicPr>
        <p:blipFill>
          <a:blip r:embed="rId3"/>
          <a:srcRect l="1039" t="1651" r="2106" b="4723"/>
          <a:stretch>
            <a:fillRect/>
          </a:stretch>
        </p:blipFill>
        <p:spPr bwMode="auto">
          <a:xfrm>
            <a:off x="519113" y="4195763"/>
            <a:ext cx="3275012" cy="21193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grpSp>
        <p:nvGrpSpPr>
          <p:cNvPr id="12293" name="Группа 14"/>
          <p:cNvGrpSpPr>
            <a:grpSpLocks/>
          </p:cNvGrpSpPr>
          <p:nvPr/>
        </p:nvGrpSpPr>
        <p:grpSpPr bwMode="auto">
          <a:xfrm>
            <a:off x="3695700" y="4268788"/>
            <a:ext cx="4930775" cy="2227262"/>
            <a:chOff x="3695689" y="4269505"/>
            <a:chExt cx="4930643" cy="2226587"/>
          </a:xfrm>
        </p:grpSpPr>
        <p:sp>
          <p:nvSpPr>
            <p:cNvPr id="2" name="TextBox 9"/>
            <p:cNvSpPr txBox="1">
              <a:spLocks noChangeArrowheads="1"/>
            </p:cNvSpPr>
            <p:nvPr/>
          </p:nvSpPr>
          <p:spPr bwMode="auto">
            <a:xfrm>
              <a:off x="3987792" y="5572762"/>
              <a:ext cx="3468735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>
                <a:defRPr/>
              </a:pPr>
              <a:r>
                <a:rPr lang="pl-PL" sz="5400" dirty="0">
                  <a:ln w="10541" cmpd="sng">
                    <a:noFill/>
                    <a:prstDash val="solid"/>
                  </a:ln>
                  <a:solidFill>
                    <a:schemeClr val="bg1">
                      <a:alpha val="15000"/>
                    </a:schemeClr>
                  </a:solidFill>
                  <a:latin typeface="Tahoma" pitchFamily="34" charset="0"/>
                </a:rPr>
                <a:t>Emocje</a:t>
              </a:r>
              <a:endParaRPr lang="en-US" sz="5400" dirty="0">
                <a:ln w="10541" cmpd="sng">
                  <a:noFill/>
                  <a:prstDash val="solid"/>
                </a:ln>
                <a:solidFill>
                  <a:schemeClr val="bg1">
                    <a:alpha val="15000"/>
                  </a:schemeClr>
                </a:solidFill>
                <a:latin typeface="Tahoma" pitchFamily="34" charset="0"/>
              </a:endParaRPr>
            </a:p>
          </p:txBody>
        </p:sp>
        <p:sp>
          <p:nvSpPr>
            <p:cNvPr id="3" name="TextBox 10"/>
            <p:cNvSpPr txBox="1">
              <a:spLocks noChangeArrowheads="1"/>
            </p:cNvSpPr>
            <p:nvPr/>
          </p:nvSpPr>
          <p:spPr bwMode="auto">
            <a:xfrm>
              <a:off x="3695689" y="5328046"/>
              <a:ext cx="3198727" cy="5237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>
                <a:defRPr/>
              </a:pPr>
              <a:r>
                <a:rPr lang="pl-PL" sz="2800" dirty="0">
                  <a:ln w="10541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Tahoma" pitchFamily="34" charset="0"/>
                </a:rPr>
                <a:t>Współzawodnictwo</a:t>
              </a:r>
              <a:endParaRPr lang="en-US" sz="2800" dirty="0">
                <a:ln w="10541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</a:endParaRPr>
            </a:p>
          </p:txBody>
        </p:sp>
        <p:sp>
          <p:nvSpPr>
            <p:cNvPr id="4" name="TextBox 11"/>
            <p:cNvSpPr txBox="1">
              <a:spLocks noChangeArrowheads="1"/>
            </p:cNvSpPr>
            <p:nvPr/>
          </p:nvSpPr>
          <p:spPr bwMode="auto">
            <a:xfrm>
              <a:off x="7373829" y="5681952"/>
              <a:ext cx="1252503" cy="5840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>
                <a:defRPr/>
              </a:pPr>
              <a:r>
                <a:rPr lang="pl-PL" sz="3200" dirty="0">
                  <a:ln w="10541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Tahoma" pitchFamily="34" charset="0"/>
                </a:rPr>
                <a:t>Duma</a:t>
              </a:r>
              <a:endParaRPr lang="en-US" sz="3200" dirty="0">
                <a:ln w="10541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</a:endParaRPr>
            </a:p>
          </p:txBody>
        </p:sp>
        <p:sp>
          <p:nvSpPr>
            <p:cNvPr id="9225" name="TextBox 12"/>
            <p:cNvSpPr txBox="1">
              <a:spLocks noChangeArrowheads="1"/>
            </p:cNvSpPr>
            <p:nvPr/>
          </p:nvSpPr>
          <p:spPr bwMode="auto">
            <a:xfrm>
              <a:off x="6308896" y="4440859"/>
              <a:ext cx="1835704" cy="523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>
                <a:defRPr/>
              </a:pPr>
              <a:r>
                <a:rPr lang="en-US" sz="2800" dirty="0">
                  <a:ln w="10541" cmpd="sng">
                    <a:noFill/>
                    <a:prstDash val="solid"/>
                  </a:ln>
                  <a:solidFill>
                    <a:schemeClr val="bg1">
                      <a:lumMod val="75000"/>
                      <a:alpha val="51000"/>
                    </a:schemeClr>
                  </a:solidFill>
                  <a:latin typeface="Tahoma" pitchFamily="34" charset="0"/>
                </a:rPr>
                <a:t>E</a:t>
              </a:r>
              <a:r>
                <a:rPr lang="pl-PL" sz="2800" dirty="0">
                  <a:ln w="10541" cmpd="sng">
                    <a:noFill/>
                    <a:prstDash val="solid"/>
                  </a:ln>
                  <a:solidFill>
                    <a:schemeClr val="bg1">
                      <a:lumMod val="75000"/>
                      <a:alpha val="51000"/>
                    </a:schemeClr>
                  </a:solidFill>
                  <a:latin typeface="Tahoma" pitchFamily="34" charset="0"/>
                </a:rPr>
                <a:t>kscytacja</a:t>
              </a:r>
              <a:endParaRPr lang="en-US" sz="2800" dirty="0">
                <a:ln w="10541" cmpd="sng">
                  <a:noFill/>
                  <a:prstDash val="solid"/>
                </a:ln>
                <a:solidFill>
                  <a:schemeClr val="bg1">
                    <a:lumMod val="75000"/>
                    <a:alpha val="51000"/>
                  </a:schemeClr>
                </a:solidFill>
                <a:latin typeface="Tahoma" pitchFamily="34" charset="0"/>
              </a:endParaRPr>
            </a:p>
          </p:txBody>
        </p:sp>
        <p:sp>
          <p:nvSpPr>
            <p:cNvPr id="9226" name="TextBox 13"/>
            <p:cNvSpPr txBox="1">
              <a:spLocks noChangeArrowheads="1"/>
            </p:cNvSpPr>
            <p:nvPr/>
          </p:nvSpPr>
          <p:spPr bwMode="auto">
            <a:xfrm>
              <a:off x="4767612" y="4842502"/>
              <a:ext cx="3274260" cy="923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>
                <a:defRPr/>
              </a:pPr>
              <a:r>
                <a:rPr lang="pl-PL" sz="5400" dirty="0">
                  <a:ln w="10541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  <a:alpha val="66000"/>
                    </a:schemeClr>
                  </a:solidFill>
                  <a:latin typeface="Tahoma" pitchFamily="34" charset="0"/>
                </a:rPr>
                <a:t>Atmosfera</a:t>
              </a:r>
              <a:endParaRPr lang="en-US" sz="5400" dirty="0">
                <a:ln w="10541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  <a:alpha val="66000"/>
                  </a:schemeClr>
                </a:solidFill>
                <a:latin typeface="Tahoma" pitchFamily="34" charset="0"/>
              </a:endParaRPr>
            </a:p>
          </p:txBody>
        </p:sp>
        <p:sp>
          <p:nvSpPr>
            <p:cNvPr id="9227" name="TextBox 14"/>
            <p:cNvSpPr txBox="1">
              <a:spLocks noChangeArrowheads="1"/>
            </p:cNvSpPr>
            <p:nvPr/>
          </p:nvSpPr>
          <p:spPr bwMode="auto">
            <a:xfrm>
              <a:off x="4133832" y="4269505"/>
              <a:ext cx="2373257" cy="707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>
                <a:defRPr/>
              </a:pPr>
              <a:r>
                <a:rPr lang="pl-PL" sz="4000" dirty="0">
                  <a:ln w="10541" cmpd="sng">
                    <a:noFill/>
                    <a:prstDash val="solid"/>
                  </a:ln>
                  <a:solidFill>
                    <a:schemeClr val="tx1">
                      <a:lumMod val="65000"/>
                      <a:lumOff val="35000"/>
                      <a:alpha val="59000"/>
                    </a:schemeClr>
                  </a:solidFill>
                  <a:latin typeface="Tahoma" pitchFamily="34" charset="0"/>
                </a:rPr>
                <a:t>Rozrywka</a:t>
              </a:r>
              <a:endParaRPr lang="en-US" sz="4000" dirty="0">
                <a:ln w="10541" cmpd="sng">
                  <a:noFill/>
                  <a:prstDash val="solid"/>
                </a:ln>
                <a:solidFill>
                  <a:schemeClr val="tx1">
                    <a:lumMod val="65000"/>
                    <a:lumOff val="35000"/>
                    <a:alpha val="59000"/>
                  </a:schemeClr>
                </a:solidFill>
                <a:latin typeface="Tahoma" pitchFamily="34" charset="0"/>
              </a:endParaRPr>
            </a:p>
          </p:txBody>
        </p:sp>
      </p:grpSp>
      <p:pic>
        <p:nvPicPr>
          <p:cNvPr id="12294" name="Picture 12" descr="UEFA-29630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113" y="1968500"/>
            <a:ext cx="3276600" cy="22272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12295" name="Picture 2" descr="D:\Work\UEFA_EURO_2012\Presentation\UEFA_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75563" y="288925"/>
            <a:ext cx="9001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Box 4"/>
          <p:cNvSpPr txBox="1">
            <a:spLocks noChangeArrowheads="1"/>
          </p:cNvSpPr>
          <p:nvPr/>
        </p:nvSpPr>
        <p:spPr bwMode="auto">
          <a:xfrm>
            <a:off x="519113" y="471488"/>
            <a:ext cx="728662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Finał Mistrzostw</a:t>
            </a:r>
            <a:r>
              <a:rPr lang="en-GB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UEFA EURO 2012™:  </a:t>
            </a:r>
            <a:br>
              <a:rPr lang="en-GB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niezapomniane przeżycie</a:t>
            </a:r>
            <a:endParaRPr lang="en-US" sz="2800">
              <a:solidFill>
                <a:schemeClr val="bg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1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r" eaLnBrk="0" hangingPunct="0"/>
            <a:endParaRPr lang="ru-RU"/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5956300"/>
            <a:ext cx="9144000" cy="43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hangingPunct="0">
              <a:spcBef>
                <a:spcPts val="0"/>
              </a:spcBef>
              <a:defRPr/>
            </a:pPr>
            <a:r>
              <a:rPr lang="pl-PL" sz="2800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Program k</a:t>
            </a:r>
            <a:r>
              <a:rPr lang="en-US" sz="2800" dirty="0" err="1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orpor</a:t>
            </a:r>
            <a:r>
              <a:rPr lang="pl-PL" sz="2800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acyjny</a:t>
            </a:r>
            <a:r>
              <a:rPr lang="en-US" sz="2800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h</a:t>
            </a:r>
            <a:r>
              <a:rPr lang="en-US" sz="2800" dirty="0" err="1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ospitality</a:t>
            </a:r>
            <a:endParaRPr lang="en-US" sz="2800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0" y="471488"/>
            <a:ext cx="91440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spAutoFit/>
          </a:bodyPr>
          <a:lstStyle/>
          <a:p>
            <a:pPr algn="ctr" eaLnBrk="0" hangingPunct="0">
              <a:spcBef>
                <a:spcPts val="0"/>
              </a:spcBef>
              <a:defRPr/>
            </a:pP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Poznaj</a:t>
            </a: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UEFA EURO 2012</a:t>
            </a:r>
            <a:r>
              <a:rPr lang="en-US" sz="2800" baseline="300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TM</a:t>
            </a: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b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z najbardziej ekscytującej perspektywy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pic>
        <p:nvPicPr>
          <p:cNvPr id="13317" name="Picture 5" descr="D:\Work\UEFA_EURO_2012\Presentation\BAT_black_B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4250" y="1785938"/>
            <a:ext cx="7175500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249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 eaLnBrk="0" hangingPunct="0"/>
            <a:r>
              <a:rPr lang="pl-PL" sz="1000">
                <a:ea typeface="Calibri" pitchFamily="34" charset="0"/>
                <a:cs typeface="Arial" pitchFamily="34" charset="0"/>
              </a:rPr>
              <a:t>i.</a:t>
            </a:r>
            <a:endParaRPr lang="en-US" sz="900">
              <a:ea typeface="Calibri" pitchFamily="34" charset="0"/>
              <a:cs typeface="Arial" pitchFamily="34" charset="0"/>
            </a:endParaRPr>
          </a:p>
          <a:p>
            <a:pPr algn="r" eaLnBrk="0" hangingPunct="0"/>
            <a:endParaRPr lang="en-US" sz="1800">
              <a:ea typeface="Calibri" pitchFamily="34" charset="0"/>
              <a:cs typeface="Arial" pitchFamily="34" charset="0"/>
            </a:endParaRPr>
          </a:p>
        </p:txBody>
      </p:sp>
      <p:pic>
        <p:nvPicPr>
          <p:cNvPr id="14339" name="Picture 5" descr="play--btn.png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rcRect l="45609" t="46667" r="40236" b="44444"/>
          <a:stretch>
            <a:fillRect/>
          </a:stretch>
        </p:blipFill>
        <p:spPr bwMode="auto">
          <a:xfrm>
            <a:off x="4733925" y="2824163"/>
            <a:ext cx="685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3367088" y="2735263"/>
            <a:ext cx="25415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GB" sz="2200" baseline="300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/>
            </a:r>
            <a:br>
              <a:rPr lang="en-GB" sz="2200" baseline="300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</a:br>
            <a:r>
              <a:rPr lang="pl-PL" sz="2800" baseline="300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>Obejrzyj film</a:t>
            </a:r>
            <a:r>
              <a:rPr lang="pl-PL" sz="28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> </a:t>
            </a:r>
            <a: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/>
            </a:r>
            <a:b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</a:br>
            <a: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/>
            </a:r>
            <a:b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</a:br>
            <a: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  <a:t/>
            </a:r>
            <a:br>
              <a:rPr lang="en-GB" sz="2200">
                <a:solidFill>
                  <a:srgbClr val="FFFFFF"/>
                </a:solidFill>
                <a:latin typeface="Tahoma" pitchFamily="34" charset="0"/>
                <a:cs typeface="Arial" pitchFamily="34" charset="0"/>
                <a:sym typeface="Helvetica" pitchFamily="34" charset="0"/>
              </a:rPr>
            </a:br>
            <a:endParaRPr lang="en-US" sz="2200">
              <a:solidFill>
                <a:srgbClr val="FFFFFF"/>
              </a:solidFill>
              <a:latin typeface="Tahoma" pitchFamily="34" charset="0"/>
              <a:cs typeface="Arial" pitchFamily="34" charset="0"/>
              <a:sym typeface="Helvetica" pitchFamily="34" charset="0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519113" y="371475"/>
            <a:ext cx="72866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>
            <a:spAutoFit/>
          </a:bodyPr>
          <a:lstStyle/>
          <a:p>
            <a:pPr eaLnBrk="0" hangingPunct="0">
              <a:lnSpc>
                <a:spcPct val="150000"/>
              </a:lnSpc>
              <a:spcBef>
                <a:spcPts val="0"/>
              </a:spcBef>
              <a:defRPr/>
            </a:pPr>
            <a:r>
              <a:rPr lang="pl-PL" sz="2800" dirty="0">
                <a:solidFill>
                  <a:schemeClr val="bg1"/>
                </a:solidFill>
                <a:latin typeface="Tahoma" pitchFamily="34" charset="0"/>
              </a:rPr>
              <a:t>Twórz historię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pic>
        <p:nvPicPr>
          <p:cNvPr id="14342" name="Picture 4" descr="D:\Work\UEFA_EURO_2012\Presentation\BAT_blac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 bwMode="auto">
          <a:xfrm>
            <a:off x="519113" y="479425"/>
            <a:ext cx="5440362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defRPr/>
            </a:pP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Club Prestige of</a:t>
            </a: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eruje dwa typy pakietów hospitality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5363" name="Picture 4" descr="D:\Work\UEFA_EURO_2012\Presentation\BAT_blac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"/>
          <p:cNvSpPr txBox="1">
            <a:spLocks/>
          </p:cNvSpPr>
          <p:nvPr/>
        </p:nvSpPr>
        <p:spPr bwMode="auto">
          <a:xfrm>
            <a:off x="1577975" y="2443163"/>
            <a:ext cx="3067050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2800" dirty="0">
                <a:solidFill>
                  <a:srgbClr val="ACADB0"/>
                </a:solidFill>
                <a:latin typeface="Tahoma" pitchFamily="34" charset="0"/>
                <a:cs typeface="Tahoma" pitchFamily="34" charset="0"/>
              </a:rPr>
              <a:t>CLUB PRESTIGE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en-US" sz="2800" dirty="0">
                <a:solidFill>
                  <a:srgbClr val="ACADB0"/>
                </a:solidFill>
                <a:latin typeface="Tahoma" pitchFamily="34" charset="0"/>
                <a:cs typeface="Tahoma" pitchFamily="34" charset="0"/>
              </a:rPr>
              <a:t>PLATINUM</a:t>
            </a:r>
            <a:endParaRPr lang="en-US" sz="2800" dirty="0">
              <a:solidFill>
                <a:srgbClr val="ACADB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 bwMode="auto">
          <a:xfrm>
            <a:off x="1600200" y="4524375"/>
            <a:ext cx="27749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2800" dirty="0">
                <a:solidFill>
                  <a:srgbClr val="AE9E6A"/>
                </a:solidFill>
                <a:latin typeface="Tahoma" pitchFamily="34" charset="0"/>
                <a:cs typeface="Tahoma" pitchFamily="34" charset="0"/>
              </a:rPr>
              <a:t>CLUB PRESTIGE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en-US" sz="2800" dirty="0">
                <a:solidFill>
                  <a:srgbClr val="AE9E6A"/>
                </a:solidFill>
                <a:latin typeface="Tahoma" pitchFamily="34" charset="0"/>
                <a:cs typeface="Tahoma" pitchFamily="34" charset="0"/>
              </a:rPr>
              <a:t>GOLD</a:t>
            </a:r>
            <a:endParaRPr lang="en-US" sz="2800" dirty="0">
              <a:solidFill>
                <a:srgbClr val="AE9E6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519113" y="2114550"/>
            <a:ext cx="839787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9600" dirty="0">
                <a:solidFill>
                  <a:srgbClr val="ACADB0"/>
                </a:solidFill>
                <a:latin typeface="Tahoma" pitchFamily="34" charset="0"/>
                <a:cs typeface="Tahoma" pitchFamily="34" charset="0"/>
              </a:rPr>
              <a:t>1</a:t>
            </a:r>
            <a:endParaRPr lang="en-US" sz="9600" dirty="0">
              <a:solidFill>
                <a:srgbClr val="ACADB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 bwMode="auto">
          <a:xfrm>
            <a:off x="519113" y="4195763"/>
            <a:ext cx="839787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9600" dirty="0">
                <a:solidFill>
                  <a:srgbClr val="AE9E6A"/>
                </a:solidFill>
                <a:latin typeface="Tahoma" pitchFamily="34" charset="0"/>
                <a:cs typeface="Tahoma" pitchFamily="34" charset="0"/>
              </a:rPr>
              <a:t>2</a:t>
            </a:r>
            <a:endParaRPr lang="en-US" sz="9600" dirty="0">
              <a:solidFill>
                <a:srgbClr val="AE9E6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5368" name="Picture 2" descr="D:\Work\UEFA_EURO_2012\Presentation\Photos\JosefGassebner_200608_VIE_1303_0223 cop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6213" y="4122738"/>
            <a:ext cx="324008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2" descr="D:\Work\UEFA_EURO_2012\Presentation\Photos\DO-CO photos of EURO 2008 248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6213" y="1998663"/>
            <a:ext cx="324008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 txBox="1">
            <a:spLocks/>
          </p:cNvSpPr>
          <p:nvPr/>
        </p:nvSpPr>
        <p:spPr bwMode="auto">
          <a:xfrm>
            <a:off x="519113" y="471488"/>
            <a:ext cx="5440362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/>
            <a:r>
              <a:rPr lang="pl-PL" sz="2800">
                <a:solidFill>
                  <a:srgbClr val="ACADB0"/>
                </a:solidFill>
                <a:latin typeface="Tahoma" pitchFamily="34" charset="0"/>
                <a:cs typeface="Tahoma" pitchFamily="34" charset="0"/>
              </a:rPr>
              <a:t>Świat Club Prestige Platinum</a:t>
            </a:r>
            <a:endParaRPr lang="en-US" sz="2800">
              <a:solidFill>
                <a:srgbClr val="ACADB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6387" name="Picture 2" descr="D:\Work\UEFA_EURO_2012\Presentation\ClubPrestige Logo_Platinu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9" descr="platinum gradient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6213" y="3567113"/>
            <a:ext cx="4098925" cy="344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D:\Work\UEFA_EURO_2012\Presentation\Photos\Platinum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7688" y="2297113"/>
            <a:ext cx="8027987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 bwMode="auto">
          <a:xfrm>
            <a:off x="555625" y="398463"/>
            <a:ext cx="5440363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pl-PL" sz="2800" dirty="0">
                <a:solidFill>
                  <a:srgbClr val="AE9E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Świat Club Prestige Gold</a:t>
            </a:r>
            <a:endParaRPr lang="en-US" sz="2800" dirty="0">
              <a:solidFill>
                <a:srgbClr val="AE9E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7411" name="Picture 2" descr="D:\Work\UEFA_EURO_2012\Presentation\ClubPrestige Logo_Gol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gold gradient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551238"/>
            <a:ext cx="41179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 descr="D:\Work\UEFA_EURO_2012\Presentation\Photos\Platinum cop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9113" y="2297113"/>
            <a:ext cx="8027987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8"/>
          <p:cNvSpPr txBox="1">
            <a:spLocks noChangeArrowheads="1"/>
          </p:cNvSpPr>
          <p:nvPr/>
        </p:nvSpPr>
        <p:spPr bwMode="auto">
          <a:xfrm>
            <a:off x="457200" y="1858963"/>
            <a:ext cx="4899025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r>
              <a:rPr lang="en-US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Serie</a:t>
            </a:r>
            <a:r>
              <a:rPr lang="pl-PL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krajowe</a:t>
            </a:r>
            <a:r>
              <a:rPr lang="en-US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r>
              <a:rPr lang="pl-PL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Wszystkie mecze w wybranym kraju</a:t>
            </a:r>
            <a:endParaRPr lang="en-US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endParaRPr lang="en-US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Serie</a:t>
            </a:r>
            <a:r>
              <a:rPr lang="pl-PL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stadionowe</a:t>
            </a:r>
            <a:r>
              <a:rPr lang="en-US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r>
              <a:rPr lang="pl-PL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Wszystkie mecze na wybranym stadionie</a:t>
            </a:r>
            <a:endParaRPr lang="en-US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endParaRPr lang="en-US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endParaRPr lang="en-US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Serie</a:t>
            </a:r>
            <a:r>
              <a:rPr lang="pl-PL" sz="2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fazy pucharowej</a:t>
            </a:r>
            <a:r>
              <a:rPr lang="en-US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r>
              <a:rPr lang="pl-PL" sz="1800" b="1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Najbardziej emocjonująca faza rozgrywek</a:t>
            </a:r>
            <a:endParaRPr lang="pl-PL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endParaRPr lang="pl-PL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endParaRPr lang="pl-PL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 bwMode="auto">
          <a:xfrm>
            <a:off x="519113" y="479425"/>
            <a:ext cx="5440362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Serie </a:t>
            </a:r>
            <a:r>
              <a:rPr lang="fr-CH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Club Prestige</a:t>
            </a: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.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8436" name="Picture 4" descr="D:\Work\UEFA_EURO_2012\Presentation\BAT_blac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D:\Work\UEFA_EURO_2012\Presentation\Donetsk_IMG_0384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94400" y="3392488"/>
            <a:ext cx="2581275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Work\UEFA_EURO_2012\Presentation\map_min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94400" y="2014538"/>
            <a:ext cx="2581275" cy="141446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</p:pic>
      <p:pic>
        <p:nvPicPr>
          <p:cNvPr id="18439" name="Picture 3" descr="D:\Work\UEFA_EURO_2012\Presentation\000_DV35244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95988" y="4816475"/>
            <a:ext cx="257968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7" descr="poland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9750" y="2917825"/>
            <a:ext cx="2886075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Line 16"/>
          <p:cNvSpPr>
            <a:spLocks noChangeShapeType="1"/>
          </p:cNvSpPr>
          <p:nvPr/>
        </p:nvSpPr>
        <p:spPr bwMode="auto">
          <a:xfrm flipV="1">
            <a:off x="2563813" y="3173413"/>
            <a:ext cx="1643062" cy="10953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19"/>
          <p:cNvSpPr>
            <a:spLocks noChangeShapeType="1"/>
          </p:cNvSpPr>
          <p:nvPr/>
        </p:nvSpPr>
        <p:spPr bwMode="auto">
          <a:xfrm flipH="1">
            <a:off x="5156200" y="3246438"/>
            <a:ext cx="1277938" cy="8763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Line 20"/>
          <p:cNvSpPr>
            <a:spLocks noChangeShapeType="1"/>
          </p:cNvSpPr>
          <p:nvPr/>
        </p:nvSpPr>
        <p:spPr bwMode="auto">
          <a:xfrm flipH="1" flipV="1">
            <a:off x="3951288" y="4159250"/>
            <a:ext cx="2519362" cy="14239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2" name="Line 16"/>
          <p:cNvSpPr>
            <a:spLocks noChangeShapeType="1"/>
          </p:cNvSpPr>
          <p:nvPr/>
        </p:nvSpPr>
        <p:spPr bwMode="auto">
          <a:xfrm flipV="1">
            <a:off x="2600325" y="4743450"/>
            <a:ext cx="1204913" cy="8397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3" name="Rectangle 26"/>
          <p:cNvSpPr>
            <a:spLocks noChangeArrowheads="1"/>
          </p:cNvSpPr>
          <p:nvPr/>
        </p:nvSpPr>
        <p:spPr bwMode="auto">
          <a:xfrm>
            <a:off x="519113" y="3463925"/>
            <a:ext cx="2154237" cy="6492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miejski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40,000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mecze grupowe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+ 1 QF</a:t>
            </a:r>
          </a:p>
        </p:txBody>
      </p:sp>
      <p:sp>
        <p:nvSpPr>
          <p:cNvPr id="19464" name="Rectangle 28"/>
          <p:cNvSpPr>
            <a:spLocks noChangeArrowheads="1"/>
          </p:cNvSpPr>
          <p:nvPr/>
        </p:nvSpPr>
        <p:spPr bwMode="auto">
          <a:xfrm>
            <a:off x="482600" y="5738813"/>
            <a:ext cx="2159000" cy="6477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miejski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40,000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m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ecze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5" name="Rectangle 32"/>
          <p:cNvSpPr>
            <a:spLocks noChangeArrowheads="1"/>
          </p:cNvSpPr>
          <p:nvPr/>
        </p:nvSpPr>
        <p:spPr bwMode="auto">
          <a:xfrm>
            <a:off x="6361113" y="3100388"/>
            <a:ext cx="2081212" cy="6477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narodowy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50,000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mecze 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group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owe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+ 1 QF + 1 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SF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6" name="Rectangle 34"/>
          <p:cNvSpPr>
            <a:spLocks noChangeArrowheads="1"/>
          </p:cNvSpPr>
          <p:nvPr/>
        </p:nvSpPr>
        <p:spPr bwMode="auto">
          <a:xfrm>
            <a:off x="6324600" y="5738813"/>
            <a:ext cx="2263775" cy="6477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Miejski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40,000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m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ecze grupowe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7" name="Title 1"/>
          <p:cNvSpPr txBox="1">
            <a:spLocks/>
          </p:cNvSpPr>
          <p:nvPr/>
        </p:nvSpPr>
        <p:spPr bwMode="auto">
          <a:xfrm>
            <a:off x="409575" y="0"/>
            <a:ext cx="4967288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/>
            <a:r>
              <a:rPr lang="en-US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</a:t>
            </a:r>
            <a:r>
              <a:rPr lang="pl-PL" sz="28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ERIE STADIONOWE-POLSKA</a:t>
            </a:r>
          </a:p>
          <a:p>
            <a:pPr eaLnBrk="0" hangingPunct="0"/>
            <a:endParaRPr lang="en-US" sz="2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pl-PL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Baw się podczas wszystkich meczów na wybranym stadionie</a:t>
            </a:r>
            <a:endParaRPr lang="en-US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9468" name="Группа 32"/>
          <p:cNvGrpSpPr>
            <a:grpSpLocks/>
          </p:cNvGrpSpPr>
          <p:nvPr/>
        </p:nvGrpSpPr>
        <p:grpSpPr bwMode="auto">
          <a:xfrm>
            <a:off x="5619750" y="544513"/>
            <a:ext cx="2955925" cy="730250"/>
            <a:chOff x="3038454" y="2151045"/>
            <a:chExt cx="2955202" cy="730260"/>
          </a:xfrm>
        </p:grpSpPr>
        <p:pic>
          <p:nvPicPr>
            <p:cNvPr id="19477" name="Picture 2" descr="D:\Work\UEFA_EURO_2012\Presentation\ClubPrestige Logo_Platinum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38454" y="2151045"/>
              <a:ext cx="1421656" cy="730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8" name="Picture 2" descr="D:\Work\UEFA_EURO_2012\Presentation\ClubPrestige Logo_Gold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72000" y="2151045"/>
              <a:ext cx="1421656" cy="730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9469" name="Picture 27" descr="stadion-poznan-powikszenie.jpg"/>
          <p:cNvPicPr preferRelativeResize="0">
            <a:picLocks/>
          </p:cNvPicPr>
          <p:nvPr/>
        </p:nvPicPr>
        <p:blipFill>
          <a:blip r:embed="rId6"/>
          <a:srcRect l="5226" t="7874" r="8546"/>
          <a:stretch>
            <a:fillRect/>
          </a:stretch>
        </p:blipFill>
        <p:spPr bwMode="auto">
          <a:xfrm>
            <a:off x="6415088" y="4106863"/>
            <a:ext cx="2160587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Picture 28" descr="stadion-narodowy-warszawa-euro-2012-projekt.jpg"/>
          <p:cNvPicPr preferRelativeResize="0">
            <a:picLocks/>
          </p:cNvPicPr>
          <p:nvPr/>
        </p:nvPicPr>
        <p:blipFill>
          <a:blip r:embed="rId7"/>
          <a:srcRect l="6895" t="6161" r="2448" b="19200"/>
          <a:stretch>
            <a:fillRect/>
          </a:stretch>
        </p:blipFill>
        <p:spPr bwMode="auto">
          <a:xfrm>
            <a:off x="6324600" y="1420813"/>
            <a:ext cx="2160588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Picture 29" descr="stadion-wroclaw-dd.jpg"/>
          <p:cNvPicPr>
            <a:picLocks noChangeAspect="1"/>
          </p:cNvPicPr>
          <p:nvPr/>
        </p:nvPicPr>
        <p:blipFill>
          <a:blip r:embed="rId8"/>
          <a:srcRect l="4211" t="24652" r="28441"/>
          <a:stretch>
            <a:fillRect/>
          </a:stretch>
        </p:blipFill>
        <p:spPr bwMode="auto">
          <a:xfrm>
            <a:off x="519113" y="4106863"/>
            <a:ext cx="216058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Picture 26" descr="IMG4050402e3a7782890aa0d85266b61372.jpg"/>
          <p:cNvPicPr>
            <a:picLocks noChangeAspect="1"/>
          </p:cNvPicPr>
          <p:nvPr/>
        </p:nvPicPr>
        <p:blipFill>
          <a:blip r:embed="rId9"/>
          <a:srcRect l="14336" t="7516" r="11905" b="13321"/>
          <a:stretch>
            <a:fillRect/>
          </a:stretch>
        </p:blipFill>
        <p:spPr bwMode="auto">
          <a:xfrm>
            <a:off x="527050" y="1822450"/>
            <a:ext cx="2160588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19113" y="5405438"/>
            <a:ext cx="2160587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WROC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Ł</a:t>
            </a: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AW</a:t>
            </a:r>
          </a:p>
        </p:txBody>
      </p:sp>
      <p:sp>
        <p:nvSpPr>
          <p:cNvPr id="24596" name="Text Box 11"/>
          <p:cNvSpPr txBox="1">
            <a:spLocks noChangeAspect="1" noChangeArrowheads="1"/>
          </p:cNvSpPr>
          <p:nvPr/>
        </p:nvSpPr>
        <p:spPr bwMode="auto">
          <a:xfrm>
            <a:off x="527050" y="3117850"/>
            <a:ext cx="2160588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GDA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ŃS</a:t>
            </a:r>
            <a:r>
              <a:rPr lang="en-US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324600" y="2735263"/>
            <a:ext cx="2160588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W</a:t>
            </a: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ARS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Z</a:t>
            </a: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AW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A</a:t>
            </a:r>
            <a:endParaRPr lang="en-US" sz="1400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40" name="Text Box 12"/>
          <p:cNvSpPr txBox="1">
            <a:spLocks noChangeArrowheads="1"/>
          </p:cNvSpPr>
          <p:nvPr/>
        </p:nvSpPr>
        <p:spPr bwMode="auto">
          <a:xfrm>
            <a:off x="6415088" y="5405438"/>
            <a:ext cx="2160587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POZNA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Ń</a:t>
            </a:r>
            <a:endParaRPr lang="en-US" sz="1400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7" descr="ukraine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0325" y="2625725"/>
            <a:ext cx="389255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Line 19"/>
          <p:cNvSpPr>
            <a:spLocks noChangeShapeType="1"/>
          </p:cNvSpPr>
          <p:nvPr/>
        </p:nvSpPr>
        <p:spPr bwMode="auto">
          <a:xfrm flipH="1">
            <a:off x="5703888" y="3282950"/>
            <a:ext cx="766762" cy="14605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Line 16"/>
          <p:cNvSpPr>
            <a:spLocks noChangeShapeType="1"/>
          </p:cNvSpPr>
          <p:nvPr/>
        </p:nvSpPr>
        <p:spPr bwMode="auto">
          <a:xfrm flipV="1">
            <a:off x="2673350" y="3575050"/>
            <a:ext cx="365125" cy="19716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Rectangle 49"/>
          <p:cNvSpPr>
            <a:spLocks noChangeArrowheads="1"/>
          </p:cNvSpPr>
          <p:nvPr/>
        </p:nvSpPr>
        <p:spPr bwMode="auto">
          <a:xfrm>
            <a:off x="539750" y="5765800"/>
            <a:ext cx="2060575" cy="6492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Nowy 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Stadium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35,000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mecze 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group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owe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86" name="Rectangle 49"/>
          <p:cNvSpPr>
            <a:spLocks noChangeArrowheads="1"/>
          </p:cNvSpPr>
          <p:nvPr/>
        </p:nvSpPr>
        <p:spPr bwMode="auto">
          <a:xfrm>
            <a:off x="6397625" y="3498850"/>
            <a:ext cx="2154238" cy="6492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Stadi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Metalist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35,000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m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ecze grupowe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87" name="Line 16"/>
          <p:cNvSpPr>
            <a:spLocks noChangeShapeType="1"/>
          </p:cNvSpPr>
          <p:nvPr/>
        </p:nvSpPr>
        <p:spPr bwMode="auto">
          <a:xfrm>
            <a:off x="2527300" y="3282950"/>
            <a:ext cx="1789113" cy="3651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Rectangle 49"/>
          <p:cNvSpPr>
            <a:spLocks noChangeArrowheads="1"/>
          </p:cNvSpPr>
          <p:nvPr/>
        </p:nvSpPr>
        <p:spPr bwMode="auto">
          <a:xfrm>
            <a:off x="6434138" y="5765800"/>
            <a:ext cx="2081212" cy="6492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Donbas Arena</a:t>
            </a: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50,000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grup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owe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+ 1QF + 1SF</a:t>
            </a:r>
          </a:p>
        </p:txBody>
      </p:sp>
      <p:sp>
        <p:nvSpPr>
          <p:cNvPr id="20489" name="Rectangle 49"/>
          <p:cNvSpPr>
            <a:spLocks noChangeArrowheads="1"/>
          </p:cNvSpPr>
          <p:nvPr/>
        </p:nvSpPr>
        <p:spPr bwMode="auto">
          <a:xfrm>
            <a:off x="519113" y="3429000"/>
            <a:ext cx="2060575" cy="6492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91408" tIns="45704" rIns="91408" bIns="45704"/>
          <a:lstStyle/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Stadi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on Olimpijski</a:t>
            </a:r>
            <a:endParaRPr lang="en-US" sz="14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63,000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miejsc 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3 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mecze 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group</a:t>
            </a:r>
            <a:r>
              <a:rPr lang="pl-PL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owe</a:t>
            </a:r>
            <a:r>
              <a:rPr lang="en-US" sz="14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+1QF+1F</a:t>
            </a:r>
          </a:p>
        </p:txBody>
      </p:sp>
      <p:sp>
        <p:nvSpPr>
          <p:cNvPr id="20490" name="Line 19"/>
          <p:cNvSpPr>
            <a:spLocks noChangeShapeType="1"/>
          </p:cNvSpPr>
          <p:nvPr/>
        </p:nvSpPr>
        <p:spPr bwMode="auto">
          <a:xfrm flipH="1" flipV="1">
            <a:off x="5995988" y="4195763"/>
            <a:ext cx="438150" cy="13509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Title 1"/>
          <p:cNvSpPr txBox="1">
            <a:spLocks/>
          </p:cNvSpPr>
          <p:nvPr/>
        </p:nvSpPr>
        <p:spPr bwMode="auto">
          <a:xfrm>
            <a:off x="373063" y="0"/>
            <a:ext cx="5043487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SERIE</a:t>
            </a: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STADIONOWE</a:t>
            </a:r>
            <a:r>
              <a:rPr lang="en-US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UKRAIN</a:t>
            </a: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</a:t>
            </a:r>
          </a:p>
          <a:p>
            <a:pPr eaLnBrk="0" hangingPunct="0">
              <a:spcBef>
                <a:spcPts val="0"/>
              </a:spcBef>
              <a:defRPr/>
            </a:pPr>
            <a:endParaRPr lang="en-US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pl-PL" dirty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Baw się dobrze podczas wszystkich meczów na wybranym stadionie</a:t>
            </a:r>
            <a:endParaRPr lang="en-US" dirty="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spcBef>
                <a:spcPts val="0"/>
              </a:spcBef>
              <a:defRPr/>
            </a:pP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0492" name="Группа 33"/>
          <p:cNvGrpSpPr>
            <a:grpSpLocks/>
          </p:cNvGrpSpPr>
          <p:nvPr/>
        </p:nvGrpSpPr>
        <p:grpSpPr bwMode="auto">
          <a:xfrm>
            <a:off x="5619750" y="544513"/>
            <a:ext cx="2955925" cy="730250"/>
            <a:chOff x="3038454" y="2151045"/>
            <a:chExt cx="2955202" cy="730260"/>
          </a:xfrm>
        </p:grpSpPr>
        <p:pic>
          <p:nvPicPr>
            <p:cNvPr id="20501" name="Picture 2" descr="D:\Work\UEFA_EURO_2012\Presentation\ClubPrestige Logo_Platinum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38454" y="2151045"/>
              <a:ext cx="1421656" cy="730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2" name="Picture 2" descr="D:\Work\UEFA_EURO_2012\Presentation\ClubPrestige Logo_Gold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72000" y="2151045"/>
              <a:ext cx="1421656" cy="730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93" name="Picture 28" descr="kyiv.png"/>
          <p:cNvPicPr preferRelativeResize="0">
            <a:picLocks/>
          </p:cNvPicPr>
          <p:nvPr/>
        </p:nvPicPr>
        <p:blipFill>
          <a:blip r:embed="rId6"/>
          <a:srcRect l="12148" t="3926" r="11096" b="5371"/>
          <a:stretch>
            <a:fillRect/>
          </a:stretch>
        </p:blipFill>
        <p:spPr bwMode="auto">
          <a:xfrm>
            <a:off x="519113" y="1749425"/>
            <a:ext cx="2160587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29" descr="lviv-stadium.png"/>
          <p:cNvPicPr preferRelativeResize="0">
            <a:picLocks/>
          </p:cNvPicPr>
          <p:nvPr/>
        </p:nvPicPr>
        <p:blipFill>
          <a:blip r:embed="rId7"/>
          <a:srcRect l="5907" t="8054" r="8269" b="20938"/>
          <a:stretch>
            <a:fillRect/>
          </a:stretch>
        </p:blipFill>
        <p:spPr bwMode="auto">
          <a:xfrm>
            <a:off x="519113" y="4133850"/>
            <a:ext cx="2160587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Picture 27" descr="donbas-arena.png"/>
          <p:cNvPicPr preferRelativeResize="0">
            <a:picLocks/>
          </p:cNvPicPr>
          <p:nvPr/>
        </p:nvPicPr>
        <p:blipFill>
          <a:blip r:embed="rId8"/>
          <a:srcRect t="3596" b="5396"/>
          <a:stretch>
            <a:fillRect/>
          </a:stretch>
        </p:blipFill>
        <p:spPr bwMode="auto">
          <a:xfrm>
            <a:off x="6415088" y="4133850"/>
            <a:ext cx="2160587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Picture 30" descr="metalist.png"/>
          <p:cNvPicPr preferRelativeResize="0">
            <a:picLocks/>
          </p:cNvPicPr>
          <p:nvPr/>
        </p:nvPicPr>
        <p:blipFill>
          <a:blip r:embed="rId9"/>
          <a:srcRect b="10551"/>
          <a:stretch>
            <a:fillRect/>
          </a:stretch>
        </p:blipFill>
        <p:spPr bwMode="auto">
          <a:xfrm>
            <a:off x="6415088" y="1858963"/>
            <a:ext cx="2160587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9"/>
          <p:cNvSpPr txBox="1">
            <a:spLocks noChangeArrowheads="1"/>
          </p:cNvSpPr>
          <p:nvPr/>
        </p:nvSpPr>
        <p:spPr bwMode="auto">
          <a:xfrm>
            <a:off x="519113" y="3100388"/>
            <a:ext cx="2160587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IJÓW</a:t>
            </a:r>
            <a:endParaRPr lang="en-US" sz="1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31" name="Text Box 18"/>
          <p:cNvSpPr txBox="1">
            <a:spLocks noChangeArrowheads="1"/>
          </p:cNvSpPr>
          <p:nvPr/>
        </p:nvSpPr>
        <p:spPr bwMode="auto">
          <a:xfrm>
            <a:off x="519113" y="5405438"/>
            <a:ext cx="2160587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L</a:t>
            </a:r>
            <a:r>
              <a:rPr lang="pl-PL" sz="1400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WÓW</a:t>
            </a:r>
            <a:endParaRPr lang="en-US" sz="1400" dirty="0">
              <a:solidFill>
                <a:schemeClr val="bg1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25611" name="Text Box 20"/>
          <p:cNvSpPr txBox="1">
            <a:spLocks noChangeArrowheads="1"/>
          </p:cNvSpPr>
          <p:nvPr/>
        </p:nvSpPr>
        <p:spPr bwMode="auto">
          <a:xfrm>
            <a:off x="6415088" y="3143250"/>
            <a:ext cx="2160587" cy="307975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pl-PL" sz="14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CHARKÓW</a:t>
            </a:r>
            <a:endParaRPr lang="en-US" sz="1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6415088" y="5375275"/>
            <a:ext cx="2160587" cy="338138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</a:t>
            </a:r>
            <a:r>
              <a:rPr lang="pl-PL" sz="16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ONIECK</a:t>
            </a:r>
            <a:endParaRPr lang="en-US" sz="1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 bwMode="auto">
          <a:xfrm>
            <a:off x="519113" y="471488"/>
            <a:ext cx="5732462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spcBef>
                <a:spcPts val="0"/>
              </a:spcBef>
              <a:defRPr/>
            </a:pPr>
            <a:r>
              <a:rPr lang="pl-PL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SERIE FAZY PUCHAROWEJ</a:t>
            </a:r>
            <a:endParaRPr lang="en-US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defRPr/>
            </a:pPr>
            <a:r>
              <a:rPr lang="en-GB" sz="2800" dirty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Un</a:t>
            </a:r>
            <a:r>
              <a:rPr lang="pl-PL" sz="2800" dirty="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ikalna możliwość uczestniczenia w turnieju 8-miu najlepszych drużyn</a:t>
            </a:r>
            <a:endParaRPr lang="en-GB" sz="2800" dirty="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spcBef>
                <a:spcPts val="0"/>
              </a:spcBef>
              <a:defRPr/>
            </a:pP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7" name="Text Box 15"/>
          <p:cNvSpPr txBox="1">
            <a:spLocks noChangeArrowheads="1"/>
          </p:cNvSpPr>
          <p:nvPr/>
        </p:nvSpPr>
        <p:spPr bwMode="auto">
          <a:xfrm>
            <a:off x="519113" y="2224088"/>
            <a:ext cx="56896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buFont typeface="Wingdings" pitchFamily="2" charset="2"/>
              <a:buNone/>
            </a:pP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WSZYSTKIE MECZE FAZY PUCHAROWEJ W KRAJU</a:t>
            </a:r>
            <a:endParaRPr lang="en-GB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buFont typeface="Wingdings" pitchFamily="2" charset="2"/>
              <a:buNone/>
            </a:pPr>
            <a:r>
              <a:rPr lang="en-GB" sz="12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GB" sz="12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“Poland 3”:</a:t>
            </a:r>
          </a:p>
          <a:p>
            <a:pPr eaLnBrk="0" hangingPunct="0">
              <a:buFont typeface="Wingdings" pitchFamily="2" charset="2"/>
              <a:buNone/>
            </a:pP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ćwierćfinały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+ 1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półfinał</a:t>
            </a:r>
            <a:endParaRPr lang="en-GB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buFont typeface="Wingdings" pitchFamily="2" charset="2"/>
              <a:buNone/>
            </a:pPr>
            <a:endParaRPr lang="en-GB" sz="12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“Ukraine 4”:</a:t>
            </a:r>
          </a:p>
          <a:p>
            <a:pPr eaLnBrk="0" hangingPunct="0"/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2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ćwierćfinały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+ 1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półfinał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finał</a:t>
            </a:r>
            <a:endParaRPr lang="en-GB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508" name="Picture 2" descr="D:\Work\UEFA_EURO_2012\Presentation\ClubPrestige Logo_Gol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1113" y="520700"/>
            <a:ext cx="22145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gold gradient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551238"/>
            <a:ext cx="41179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Euro08_14848.jpg"/>
          <p:cNvPicPr>
            <a:picLocks noChangeAspect="1"/>
          </p:cNvPicPr>
          <p:nvPr/>
        </p:nvPicPr>
        <p:blipFill>
          <a:blip r:embed="rId5"/>
          <a:srcRect l="27061" t="10266" r="28922" b="10686"/>
          <a:stretch>
            <a:fillRect/>
          </a:stretch>
        </p:blipFill>
        <p:spPr bwMode="auto">
          <a:xfrm>
            <a:off x="6069013" y="2917825"/>
            <a:ext cx="2822575" cy="33845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1511" name="Text Box 15"/>
          <p:cNvSpPr txBox="1">
            <a:spLocks noChangeArrowheads="1"/>
          </p:cNvSpPr>
          <p:nvPr/>
        </p:nvSpPr>
        <p:spPr bwMode="auto">
          <a:xfrm>
            <a:off x="519113" y="4341813"/>
            <a:ext cx="5781675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0" hangingPunct="0">
              <a:buFont typeface="Wingdings" pitchFamily="2" charset="2"/>
              <a:buNone/>
            </a:pP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SERIE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ULTIMATE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–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WYBRANE MECZE</a:t>
            </a:r>
            <a:endParaRPr lang="en-GB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buFont typeface="Wingdings" pitchFamily="2" charset="2"/>
              <a:buNone/>
            </a:pPr>
            <a:r>
              <a:rPr lang="en-GB" sz="12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GB" sz="12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</a:b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“Ultimate 2”:</a:t>
            </a:r>
          </a:p>
          <a:p>
            <a:pPr eaLnBrk="0" hangingPunct="0">
              <a:buFont typeface="Wingdings" pitchFamily="2" charset="2"/>
              <a:buNone/>
            </a:pP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wybrany półfinał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finał</a:t>
            </a:r>
            <a:endParaRPr lang="en-GB" sz="18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buFont typeface="Wingdings" pitchFamily="2" charset="2"/>
              <a:buNone/>
            </a:pPr>
            <a:endParaRPr lang="en-GB" sz="1200">
              <a:solidFill>
                <a:srgbClr val="F4EEE4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“Ultimate 3”:</a:t>
            </a:r>
          </a:p>
          <a:p>
            <a:pPr eaLnBrk="0" hangingPunct="0"/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1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wybrany ćwierćfinał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</a:t>
            </a:r>
          </a:p>
          <a:p>
            <a:pPr eaLnBrk="0" hangingPunct="0"/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1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wybrany półfinał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+ </a:t>
            </a:r>
            <a:r>
              <a:rPr lang="pl-PL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finał</a:t>
            </a:r>
            <a:r>
              <a:rPr lang="en-GB" sz="1800">
                <a:solidFill>
                  <a:srgbClr val="F4EEE4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 bwMode="auto">
          <a:xfrm>
            <a:off x="4608513" y="2990850"/>
            <a:ext cx="40862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08" tIns="45704" rIns="91408" bIns="45704">
            <a:spAutoFit/>
          </a:bodyPr>
          <a:lstStyle/>
          <a:p>
            <a:pPr algn="ctr">
              <a:defRPr/>
            </a:pPr>
            <a:r>
              <a:rPr lang="pl-PL" sz="44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Teraz Polska?</a:t>
            </a:r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4525" y="179388"/>
            <a:ext cx="3775075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3600" y="4159250"/>
            <a:ext cx="365125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575" y="2041525"/>
            <a:ext cx="3906838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4_Pusta prezentacja">
  <a:themeElements>
    <a:clrScheme name="4_Pusta prezentacj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4_Pusta prezentac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 bwMode="auto">
        <a:solidFill>
          <a:schemeClr val="bg1">
            <a:lumMod val="50000"/>
          </a:schemeClr>
        </a:solidFill>
        <a:ln w="9525">
          <a:noFill/>
          <a:miter lim="800000"/>
          <a:headEnd/>
          <a:tailEnd/>
        </a:ln>
      </a:spPr>
      <a:bodyPr wrap="square" lIns="91408" tIns="45704" rIns="91408" bIns="45704">
        <a:spAutoFit/>
      </a:bodyPr>
      <a:lstStyle>
        <a:defPPr algn="ctr" eaLnBrk="1" hangingPunct="1">
          <a:defRPr sz="1400" dirty="0" smtClean="0">
            <a:solidFill>
              <a:schemeClr val="bg1"/>
            </a:solidFill>
            <a:latin typeface="Tahoma" pitchFamily="34" charset="0"/>
            <a:ea typeface="+mn-ea"/>
            <a:cs typeface="Tahoma" pitchFamily="34" charset="0"/>
          </a:defRPr>
        </a:defPPr>
      </a:lstStyle>
    </a:txDef>
  </a:objectDefaults>
  <a:extraClrSchemeLst>
    <a:extraClrScheme>
      <a:clrScheme name="4_Pusta prezentacj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Pusta prezentacj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Pusta prezentacj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Pusta prezentacj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Pusta prezentacj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Pusta prezentacj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Pusta prezentacj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Office\Szablony\Pusta prezentacja.pot</Template>
  <TotalTime>5997</TotalTime>
  <Words>531</Words>
  <Application>Microsoft Office PowerPoint</Application>
  <PresentationFormat>On-screen Show (4:3)</PresentationFormat>
  <Paragraphs>174</Paragraphs>
  <Slides>21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4_Pusta prezentacja</vt:lpstr>
      <vt:lpstr>Slide 1</vt:lpstr>
      <vt:lpstr>Pierwszy raz w historii finał Mistrzostw Europy UEFA EURO odbędzie się w Centralnej i Wschodniej Europie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 tytułu slajdu</dc:title>
  <dc:creator>Wysmułek</dc:creator>
  <cp:lastModifiedBy>UEFA</cp:lastModifiedBy>
  <cp:revision>889</cp:revision>
  <dcterms:created xsi:type="dcterms:W3CDTF">2011-04-14T06:45:34Z</dcterms:created>
  <dcterms:modified xsi:type="dcterms:W3CDTF">2011-04-28T07:51:38Z</dcterms:modified>
</cp:coreProperties>
</file>